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5" r:id="rId19"/>
    <p:sldId id="276" r:id="rId20"/>
    <p:sldId id="274" r:id="rId21"/>
    <p:sldId id="277" r:id="rId22"/>
    <p:sldId id="278" r:id="rId23"/>
    <p:sldId id="279" r:id="rId24"/>
    <p:sldId id="280" r:id="rId25"/>
    <p:sldId id="281" r:id="rId26"/>
    <p:sldId id="282" r:id="rId27"/>
    <p:sldId id="300" r:id="rId28"/>
    <p:sldId id="301" r:id="rId29"/>
    <p:sldId id="302" r:id="rId30"/>
    <p:sldId id="286" r:id="rId31"/>
    <p:sldId id="287" r:id="rId32"/>
    <p:sldId id="288" r:id="rId33"/>
    <p:sldId id="289" r:id="rId34"/>
    <p:sldId id="290" r:id="rId35"/>
    <p:sldId id="292" r:id="rId36"/>
    <p:sldId id="293" r:id="rId37"/>
    <p:sldId id="294" r:id="rId38"/>
    <p:sldId id="295" r:id="rId39"/>
    <p:sldId id="296" r:id="rId40"/>
    <p:sldId id="297" r:id="rId41"/>
    <p:sldId id="298" r:id="rId42"/>
    <p:sldId id="299" r:id="rId43"/>
    <p:sldId id="303" r:id="rId44"/>
    <p:sldId id="304" r:id="rId45"/>
    <p:sldId id="305" r:id="rId46"/>
    <p:sldId id="308" r:id="rId47"/>
    <p:sldId id="306" r:id="rId48"/>
    <p:sldId id="309" r:id="rId49"/>
    <p:sldId id="311" r:id="rId50"/>
    <p:sldId id="312" r:id="rId51"/>
    <p:sldId id="313" r:id="rId52"/>
    <p:sldId id="314" r:id="rId53"/>
    <p:sldId id="315" r:id="rId54"/>
    <p:sldId id="310" r:id="rId55"/>
    <p:sldId id="316" r:id="rId56"/>
    <p:sldId id="317" r:id="rId57"/>
    <p:sldId id="318" r:id="rId58"/>
    <p:sldId id="319" r:id="rId59"/>
    <p:sldId id="320" r:id="rId60"/>
    <p:sldId id="321" r:id="rId61"/>
    <p:sldId id="322" r:id="rId62"/>
    <p:sldId id="323" r:id="rId63"/>
    <p:sldId id="324" r:id="rId64"/>
    <p:sldId id="325" r:id="rId65"/>
    <p:sldId id="326" r:id="rId66"/>
    <p:sldId id="327" r:id="rId67"/>
    <p:sldId id="328" r:id="rId68"/>
    <p:sldId id="329" r:id="rId69"/>
    <p:sldId id="330" r:id="rId70"/>
    <p:sldId id="331"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sorterViewPr>
    <p:cViewPr>
      <p:scale>
        <a:sx n="100" d="100"/>
        <a:sy n="100" d="100"/>
      </p:scale>
      <p:origin x="0" y="-830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slide" Target="slides/slide7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9135E-D06F-45C0-858A-21EF5653F3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FF116B5-CDC7-4C31-B0AE-DD2FDFE834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89948D2-254D-41CC-9F17-E9209A60F8EB}"/>
              </a:ext>
            </a:extLst>
          </p:cNvPr>
          <p:cNvSpPr>
            <a:spLocks noGrp="1"/>
          </p:cNvSpPr>
          <p:nvPr>
            <p:ph type="dt" sz="half" idx="10"/>
          </p:nvPr>
        </p:nvSpPr>
        <p:spPr/>
        <p:txBody>
          <a:bodyPr/>
          <a:lstStyle/>
          <a:p>
            <a:fld id="{827451A1-1B95-493B-BE7C-10C7AA8CB104}" type="datetimeFigureOut">
              <a:rPr lang="en-IN" smtClean="0"/>
              <a:t>23-08-2023</a:t>
            </a:fld>
            <a:endParaRPr lang="en-IN"/>
          </a:p>
        </p:txBody>
      </p:sp>
      <p:sp>
        <p:nvSpPr>
          <p:cNvPr id="5" name="Footer Placeholder 4">
            <a:extLst>
              <a:ext uri="{FF2B5EF4-FFF2-40B4-BE49-F238E27FC236}">
                <a16:creationId xmlns:a16="http://schemas.microsoft.com/office/drawing/2014/main" id="{ADC3DDA3-F2B7-4848-9C5F-E8F1E0B1FB1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2115B05-B5CE-45AA-A944-3E0B659414E1}"/>
              </a:ext>
            </a:extLst>
          </p:cNvPr>
          <p:cNvSpPr>
            <a:spLocks noGrp="1"/>
          </p:cNvSpPr>
          <p:nvPr>
            <p:ph type="sldNum" sz="quarter" idx="12"/>
          </p:nvPr>
        </p:nvSpPr>
        <p:spPr/>
        <p:txBody>
          <a:bodyPr/>
          <a:lstStyle/>
          <a:p>
            <a:fld id="{C9CF7944-DCDF-4A90-B06F-360965DCD662}" type="slidenum">
              <a:rPr lang="en-IN" smtClean="0"/>
              <a:t>‹#›</a:t>
            </a:fld>
            <a:endParaRPr lang="en-IN"/>
          </a:p>
        </p:txBody>
      </p:sp>
    </p:spTree>
    <p:extLst>
      <p:ext uri="{BB962C8B-B14F-4D97-AF65-F5344CB8AC3E}">
        <p14:creationId xmlns:p14="http://schemas.microsoft.com/office/powerpoint/2010/main" val="4093008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09BE8-7FD9-43CB-BB99-80BC4708338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FFDD6CB-90E9-4565-9654-0553480E6C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1546E0E-4F10-4E21-B431-D705591448AA}"/>
              </a:ext>
            </a:extLst>
          </p:cNvPr>
          <p:cNvSpPr>
            <a:spLocks noGrp="1"/>
          </p:cNvSpPr>
          <p:nvPr>
            <p:ph type="dt" sz="half" idx="10"/>
          </p:nvPr>
        </p:nvSpPr>
        <p:spPr/>
        <p:txBody>
          <a:bodyPr/>
          <a:lstStyle/>
          <a:p>
            <a:fld id="{827451A1-1B95-493B-BE7C-10C7AA8CB104}" type="datetimeFigureOut">
              <a:rPr lang="en-IN" smtClean="0"/>
              <a:t>23-08-2023</a:t>
            </a:fld>
            <a:endParaRPr lang="en-IN"/>
          </a:p>
        </p:txBody>
      </p:sp>
      <p:sp>
        <p:nvSpPr>
          <p:cNvPr id="5" name="Footer Placeholder 4">
            <a:extLst>
              <a:ext uri="{FF2B5EF4-FFF2-40B4-BE49-F238E27FC236}">
                <a16:creationId xmlns:a16="http://schemas.microsoft.com/office/drawing/2014/main" id="{D1458CFF-8D7C-4CD4-8EB6-851AFE03243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8D2332-201E-4480-83C2-C72641EDA72F}"/>
              </a:ext>
            </a:extLst>
          </p:cNvPr>
          <p:cNvSpPr>
            <a:spLocks noGrp="1"/>
          </p:cNvSpPr>
          <p:nvPr>
            <p:ph type="sldNum" sz="quarter" idx="12"/>
          </p:nvPr>
        </p:nvSpPr>
        <p:spPr/>
        <p:txBody>
          <a:bodyPr/>
          <a:lstStyle/>
          <a:p>
            <a:fld id="{C9CF7944-DCDF-4A90-B06F-360965DCD662}" type="slidenum">
              <a:rPr lang="en-IN" smtClean="0"/>
              <a:t>‹#›</a:t>
            </a:fld>
            <a:endParaRPr lang="en-IN"/>
          </a:p>
        </p:txBody>
      </p:sp>
    </p:spTree>
    <p:extLst>
      <p:ext uri="{BB962C8B-B14F-4D97-AF65-F5344CB8AC3E}">
        <p14:creationId xmlns:p14="http://schemas.microsoft.com/office/powerpoint/2010/main" val="32075738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398E7E-9B6E-49CA-A427-DC34D6E4B25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79EE658-7B11-4C42-9262-3280F424A2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3E64F25-D458-4A70-9EE6-6D9EF0CC0C6E}"/>
              </a:ext>
            </a:extLst>
          </p:cNvPr>
          <p:cNvSpPr>
            <a:spLocks noGrp="1"/>
          </p:cNvSpPr>
          <p:nvPr>
            <p:ph type="dt" sz="half" idx="10"/>
          </p:nvPr>
        </p:nvSpPr>
        <p:spPr/>
        <p:txBody>
          <a:bodyPr/>
          <a:lstStyle/>
          <a:p>
            <a:fld id="{827451A1-1B95-493B-BE7C-10C7AA8CB104}" type="datetimeFigureOut">
              <a:rPr lang="en-IN" smtClean="0"/>
              <a:t>23-08-2023</a:t>
            </a:fld>
            <a:endParaRPr lang="en-IN"/>
          </a:p>
        </p:txBody>
      </p:sp>
      <p:sp>
        <p:nvSpPr>
          <p:cNvPr id="5" name="Footer Placeholder 4">
            <a:extLst>
              <a:ext uri="{FF2B5EF4-FFF2-40B4-BE49-F238E27FC236}">
                <a16:creationId xmlns:a16="http://schemas.microsoft.com/office/drawing/2014/main" id="{7D8B566D-0F11-4E59-8347-9F40A6E3913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D6DE6D5-FFCA-4943-A1FE-455C6F04A20C}"/>
              </a:ext>
            </a:extLst>
          </p:cNvPr>
          <p:cNvSpPr>
            <a:spLocks noGrp="1"/>
          </p:cNvSpPr>
          <p:nvPr>
            <p:ph type="sldNum" sz="quarter" idx="12"/>
          </p:nvPr>
        </p:nvSpPr>
        <p:spPr/>
        <p:txBody>
          <a:bodyPr/>
          <a:lstStyle/>
          <a:p>
            <a:fld id="{C9CF7944-DCDF-4A90-B06F-360965DCD662}" type="slidenum">
              <a:rPr lang="en-IN" smtClean="0"/>
              <a:t>‹#›</a:t>
            </a:fld>
            <a:endParaRPr lang="en-IN"/>
          </a:p>
        </p:txBody>
      </p:sp>
    </p:spTree>
    <p:extLst>
      <p:ext uri="{BB962C8B-B14F-4D97-AF65-F5344CB8AC3E}">
        <p14:creationId xmlns:p14="http://schemas.microsoft.com/office/powerpoint/2010/main" val="1750692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A195F-93FB-4951-89FA-453D52878F2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F83891D-1EDA-48D2-A57C-81B0C40F09F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7E47BD2-59A8-4FBD-AF9F-0858502316AA}"/>
              </a:ext>
            </a:extLst>
          </p:cNvPr>
          <p:cNvSpPr>
            <a:spLocks noGrp="1"/>
          </p:cNvSpPr>
          <p:nvPr>
            <p:ph type="dt" sz="half" idx="10"/>
          </p:nvPr>
        </p:nvSpPr>
        <p:spPr/>
        <p:txBody>
          <a:bodyPr/>
          <a:lstStyle/>
          <a:p>
            <a:fld id="{827451A1-1B95-493B-BE7C-10C7AA8CB104}" type="datetimeFigureOut">
              <a:rPr lang="en-IN" smtClean="0"/>
              <a:t>23-08-2023</a:t>
            </a:fld>
            <a:endParaRPr lang="en-IN"/>
          </a:p>
        </p:txBody>
      </p:sp>
      <p:sp>
        <p:nvSpPr>
          <p:cNvPr id="5" name="Footer Placeholder 4">
            <a:extLst>
              <a:ext uri="{FF2B5EF4-FFF2-40B4-BE49-F238E27FC236}">
                <a16:creationId xmlns:a16="http://schemas.microsoft.com/office/drawing/2014/main" id="{EDFF6116-2354-47FE-A90F-5B3D6214B0E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6A5EC4F-E484-4874-B49D-BF90D1F31004}"/>
              </a:ext>
            </a:extLst>
          </p:cNvPr>
          <p:cNvSpPr>
            <a:spLocks noGrp="1"/>
          </p:cNvSpPr>
          <p:nvPr>
            <p:ph type="sldNum" sz="quarter" idx="12"/>
          </p:nvPr>
        </p:nvSpPr>
        <p:spPr/>
        <p:txBody>
          <a:bodyPr/>
          <a:lstStyle/>
          <a:p>
            <a:fld id="{C9CF7944-DCDF-4A90-B06F-360965DCD662}" type="slidenum">
              <a:rPr lang="en-IN" smtClean="0"/>
              <a:t>‹#›</a:t>
            </a:fld>
            <a:endParaRPr lang="en-IN"/>
          </a:p>
        </p:txBody>
      </p:sp>
    </p:spTree>
    <p:extLst>
      <p:ext uri="{BB962C8B-B14F-4D97-AF65-F5344CB8AC3E}">
        <p14:creationId xmlns:p14="http://schemas.microsoft.com/office/powerpoint/2010/main" val="2818191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5EDE7-E1D4-4CE9-BF63-261F729963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CEA292D-DDCC-4532-A14D-A48F05CD73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F21518-0FD0-4159-AAF9-6469CD996122}"/>
              </a:ext>
            </a:extLst>
          </p:cNvPr>
          <p:cNvSpPr>
            <a:spLocks noGrp="1"/>
          </p:cNvSpPr>
          <p:nvPr>
            <p:ph type="dt" sz="half" idx="10"/>
          </p:nvPr>
        </p:nvSpPr>
        <p:spPr/>
        <p:txBody>
          <a:bodyPr/>
          <a:lstStyle/>
          <a:p>
            <a:fld id="{827451A1-1B95-493B-BE7C-10C7AA8CB104}" type="datetimeFigureOut">
              <a:rPr lang="en-IN" smtClean="0"/>
              <a:t>23-08-2023</a:t>
            </a:fld>
            <a:endParaRPr lang="en-IN"/>
          </a:p>
        </p:txBody>
      </p:sp>
      <p:sp>
        <p:nvSpPr>
          <p:cNvPr id="5" name="Footer Placeholder 4">
            <a:extLst>
              <a:ext uri="{FF2B5EF4-FFF2-40B4-BE49-F238E27FC236}">
                <a16:creationId xmlns:a16="http://schemas.microsoft.com/office/drawing/2014/main" id="{32FE6814-AF01-49AC-AF1E-28DFD2CB41D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D3B8BB-0014-4E02-80F8-8F5377602A64}"/>
              </a:ext>
            </a:extLst>
          </p:cNvPr>
          <p:cNvSpPr>
            <a:spLocks noGrp="1"/>
          </p:cNvSpPr>
          <p:nvPr>
            <p:ph type="sldNum" sz="quarter" idx="12"/>
          </p:nvPr>
        </p:nvSpPr>
        <p:spPr/>
        <p:txBody>
          <a:bodyPr/>
          <a:lstStyle/>
          <a:p>
            <a:fld id="{C9CF7944-DCDF-4A90-B06F-360965DCD662}" type="slidenum">
              <a:rPr lang="en-IN" smtClean="0"/>
              <a:t>‹#›</a:t>
            </a:fld>
            <a:endParaRPr lang="en-IN"/>
          </a:p>
        </p:txBody>
      </p:sp>
    </p:spTree>
    <p:extLst>
      <p:ext uri="{BB962C8B-B14F-4D97-AF65-F5344CB8AC3E}">
        <p14:creationId xmlns:p14="http://schemas.microsoft.com/office/powerpoint/2010/main" val="1940275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4A68B-7115-47D6-AA84-E049AC998F4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EA40305-3516-4E6A-BFE1-34B05E13E7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4AA6DA5-3F8C-412F-99CB-E4B9DE296C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DADEDC7-0EC0-4C66-9AC3-87EB6D970F1F}"/>
              </a:ext>
            </a:extLst>
          </p:cNvPr>
          <p:cNvSpPr>
            <a:spLocks noGrp="1"/>
          </p:cNvSpPr>
          <p:nvPr>
            <p:ph type="dt" sz="half" idx="10"/>
          </p:nvPr>
        </p:nvSpPr>
        <p:spPr/>
        <p:txBody>
          <a:bodyPr/>
          <a:lstStyle/>
          <a:p>
            <a:fld id="{827451A1-1B95-493B-BE7C-10C7AA8CB104}" type="datetimeFigureOut">
              <a:rPr lang="en-IN" smtClean="0"/>
              <a:t>23-08-2023</a:t>
            </a:fld>
            <a:endParaRPr lang="en-IN"/>
          </a:p>
        </p:txBody>
      </p:sp>
      <p:sp>
        <p:nvSpPr>
          <p:cNvPr id="6" name="Footer Placeholder 5">
            <a:extLst>
              <a:ext uri="{FF2B5EF4-FFF2-40B4-BE49-F238E27FC236}">
                <a16:creationId xmlns:a16="http://schemas.microsoft.com/office/drawing/2014/main" id="{64078689-6239-430E-84A0-A92E399DDF6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DDA3E8A-0131-4A0F-B2B9-9E98C85E7E21}"/>
              </a:ext>
            </a:extLst>
          </p:cNvPr>
          <p:cNvSpPr>
            <a:spLocks noGrp="1"/>
          </p:cNvSpPr>
          <p:nvPr>
            <p:ph type="sldNum" sz="quarter" idx="12"/>
          </p:nvPr>
        </p:nvSpPr>
        <p:spPr/>
        <p:txBody>
          <a:bodyPr/>
          <a:lstStyle/>
          <a:p>
            <a:fld id="{C9CF7944-DCDF-4A90-B06F-360965DCD662}" type="slidenum">
              <a:rPr lang="en-IN" smtClean="0"/>
              <a:t>‹#›</a:t>
            </a:fld>
            <a:endParaRPr lang="en-IN"/>
          </a:p>
        </p:txBody>
      </p:sp>
    </p:spTree>
    <p:extLst>
      <p:ext uri="{BB962C8B-B14F-4D97-AF65-F5344CB8AC3E}">
        <p14:creationId xmlns:p14="http://schemas.microsoft.com/office/powerpoint/2010/main" val="2067201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D27DE-AE9D-4237-A3CC-04D1A0BABA9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1C1C8E4-0BCF-4373-A2DB-7FF4D541EE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3819AB-76AD-451B-A838-BA3AA4480A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AAAA053-D86E-4F0B-8C24-C4A28151A5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238062-BB54-4E9A-96C2-6E6F4B8A197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3219CA5-2A2C-4303-B27E-397C2AEE863E}"/>
              </a:ext>
            </a:extLst>
          </p:cNvPr>
          <p:cNvSpPr>
            <a:spLocks noGrp="1"/>
          </p:cNvSpPr>
          <p:nvPr>
            <p:ph type="dt" sz="half" idx="10"/>
          </p:nvPr>
        </p:nvSpPr>
        <p:spPr/>
        <p:txBody>
          <a:bodyPr/>
          <a:lstStyle/>
          <a:p>
            <a:fld id="{827451A1-1B95-493B-BE7C-10C7AA8CB104}" type="datetimeFigureOut">
              <a:rPr lang="en-IN" smtClean="0"/>
              <a:t>23-08-2023</a:t>
            </a:fld>
            <a:endParaRPr lang="en-IN"/>
          </a:p>
        </p:txBody>
      </p:sp>
      <p:sp>
        <p:nvSpPr>
          <p:cNvPr id="8" name="Footer Placeholder 7">
            <a:extLst>
              <a:ext uri="{FF2B5EF4-FFF2-40B4-BE49-F238E27FC236}">
                <a16:creationId xmlns:a16="http://schemas.microsoft.com/office/drawing/2014/main" id="{D1811472-86AB-4A3B-990F-AF9E78551B4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69C3A4D-A20D-4497-9987-471C0B8EB876}"/>
              </a:ext>
            </a:extLst>
          </p:cNvPr>
          <p:cNvSpPr>
            <a:spLocks noGrp="1"/>
          </p:cNvSpPr>
          <p:nvPr>
            <p:ph type="sldNum" sz="quarter" idx="12"/>
          </p:nvPr>
        </p:nvSpPr>
        <p:spPr/>
        <p:txBody>
          <a:bodyPr/>
          <a:lstStyle/>
          <a:p>
            <a:fld id="{C9CF7944-DCDF-4A90-B06F-360965DCD662}" type="slidenum">
              <a:rPr lang="en-IN" smtClean="0"/>
              <a:t>‹#›</a:t>
            </a:fld>
            <a:endParaRPr lang="en-IN"/>
          </a:p>
        </p:txBody>
      </p:sp>
    </p:spTree>
    <p:extLst>
      <p:ext uri="{BB962C8B-B14F-4D97-AF65-F5344CB8AC3E}">
        <p14:creationId xmlns:p14="http://schemas.microsoft.com/office/powerpoint/2010/main" val="1643878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32A42-074E-45AB-BA67-0A24D25D262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3B4DEA2-1562-4BA4-8C9D-BEBE4C8D326E}"/>
              </a:ext>
            </a:extLst>
          </p:cNvPr>
          <p:cNvSpPr>
            <a:spLocks noGrp="1"/>
          </p:cNvSpPr>
          <p:nvPr>
            <p:ph type="dt" sz="half" idx="10"/>
          </p:nvPr>
        </p:nvSpPr>
        <p:spPr/>
        <p:txBody>
          <a:bodyPr/>
          <a:lstStyle/>
          <a:p>
            <a:fld id="{827451A1-1B95-493B-BE7C-10C7AA8CB104}" type="datetimeFigureOut">
              <a:rPr lang="en-IN" smtClean="0"/>
              <a:t>23-08-2023</a:t>
            </a:fld>
            <a:endParaRPr lang="en-IN"/>
          </a:p>
        </p:txBody>
      </p:sp>
      <p:sp>
        <p:nvSpPr>
          <p:cNvPr id="4" name="Footer Placeholder 3">
            <a:extLst>
              <a:ext uri="{FF2B5EF4-FFF2-40B4-BE49-F238E27FC236}">
                <a16:creationId xmlns:a16="http://schemas.microsoft.com/office/drawing/2014/main" id="{9F1E56E6-F2CB-4CBD-B7AD-8B1C10AC92A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8FC5921-320F-4622-B7D5-DC2E333F8B7A}"/>
              </a:ext>
            </a:extLst>
          </p:cNvPr>
          <p:cNvSpPr>
            <a:spLocks noGrp="1"/>
          </p:cNvSpPr>
          <p:nvPr>
            <p:ph type="sldNum" sz="quarter" idx="12"/>
          </p:nvPr>
        </p:nvSpPr>
        <p:spPr/>
        <p:txBody>
          <a:bodyPr/>
          <a:lstStyle/>
          <a:p>
            <a:fld id="{C9CF7944-DCDF-4A90-B06F-360965DCD662}" type="slidenum">
              <a:rPr lang="en-IN" smtClean="0"/>
              <a:t>‹#›</a:t>
            </a:fld>
            <a:endParaRPr lang="en-IN"/>
          </a:p>
        </p:txBody>
      </p:sp>
    </p:spTree>
    <p:extLst>
      <p:ext uri="{BB962C8B-B14F-4D97-AF65-F5344CB8AC3E}">
        <p14:creationId xmlns:p14="http://schemas.microsoft.com/office/powerpoint/2010/main" val="2627927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57525E-992C-4D31-8373-A10EDBDEF0CD}"/>
              </a:ext>
            </a:extLst>
          </p:cNvPr>
          <p:cNvSpPr>
            <a:spLocks noGrp="1"/>
          </p:cNvSpPr>
          <p:nvPr>
            <p:ph type="dt" sz="half" idx="10"/>
          </p:nvPr>
        </p:nvSpPr>
        <p:spPr/>
        <p:txBody>
          <a:bodyPr/>
          <a:lstStyle/>
          <a:p>
            <a:fld id="{827451A1-1B95-493B-BE7C-10C7AA8CB104}" type="datetimeFigureOut">
              <a:rPr lang="en-IN" smtClean="0"/>
              <a:t>23-08-2023</a:t>
            </a:fld>
            <a:endParaRPr lang="en-IN"/>
          </a:p>
        </p:txBody>
      </p:sp>
      <p:sp>
        <p:nvSpPr>
          <p:cNvPr id="3" name="Footer Placeholder 2">
            <a:extLst>
              <a:ext uri="{FF2B5EF4-FFF2-40B4-BE49-F238E27FC236}">
                <a16:creationId xmlns:a16="http://schemas.microsoft.com/office/drawing/2014/main" id="{93C86A5A-0BE4-4C22-A97C-479B72470AA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37927A9-2920-4695-8C4B-B6BCD2B73ADB}"/>
              </a:ext>
            </a:extLst>
          </p:cNvPr>
          <p:cNvSpPr>
            <a:spLocks noGrp="1"/>
          </p:cNvSpPr>
          <p:nvPr>
            <p:ph type="sldNum" sz="quarter" idx="12"/>
          </p:nvPr>
        </p:nvSpPr>
        <p:spPr/>
        <p:txBody>
          <a:bodyPr/>
          <a:lstStyle/>
          <a:p>
            <a:fld id="{C9CF7944-DCDF-4A90-B06F-360965DCD662}" type="slidenum">
              <a:rPr lang="en-IN" smtClean="0"/>
              <a:t>‹#›</a:t>
            </a:fld>
            <a:endParaRPr lang="en-IN"/>
          </a:p>
        </p:txBody>
      </p:sp>
    </p:spTree>
    <p:extLst>
      <p:ext uri="{BB962C8B-B14F-4D97-AF65-F5344CB8AC3E}">
        <p14:creationId xmlns:p14="http://schemas.microsoft.com/office/powerpoint/2010/main" val="329249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2F8C-79C3-4ADB-AEAB-7DABEEE3E1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73F221-03A4-4514-941F-D187A9D8B3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64570C0-938E-4A1D-B6B7-F658B201A3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3B8912-2F52-447D-A134-EBC3DD33A91A}"/>
              </a:ext>
            </a:extLst>
          </p:cNvPr>
          <p:cNvSpPr>
            <a:spLocks noGrp="1"/>
          </p:cNvSpPr>
          <p:nvPr>
            <p:ph type="dt" sz="half" idx="10"/>
          </p:nvPr>
        </p:nvSpPr>
        <p:spPr/>
        <p:txBody>
          <a:bodyPr/>
          <a:lstStyle/>
          <a:p>
            <a:fld id="{827451A1-1B95-493B-BE7C-10C7AA8CB104}" type="datetimeFigureOut">
              <a:rPr lang="en-IN" smtClean="0"/>
              <a:t>23-08-2023</a:t>
            </a:fld>
            <a:endParaRPr lang="en-IN"/>
          </a:p>
        </p:txBody>
      </p:sp>
      <p:sp>
        <p:nvSpPr>
          <p:cNvPr id="6" name="Footer Placeholder 5">
            <a:extLst>
              <a:ext uri="{FF2B5EF4-FFF2-40B4-BE49-F238E27FC236}">
                <a16:creationId xmlns:a16="http://schemas.microsoft.com/office/drawing/2014/main" id="{F83C41EF-E821-4BF1-B76F-9ED98DDFAD9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6B06AF8-7D12-41C4-98D5-D49227F682E3}"/>
              </a:ext>
            </a:extLst>
          </p:cNvPr>
          <p:cNvSpPr>
            <a:spLocks noGrp="1"/>
          </p:cNvSpPr>
          <p:nvPr>
            <p:ph type="sldNum" sz="quarter" idx="12"/>
          </p:nvPr>
        </p:nvSpPr>
        <p:spPr/>
        <p:txBody>
          <a:bodyPr/>
          <a:lstStyle/>
          <a:p>
            <a:fld id="{C9CF7944-DCDF-4A90-B06F-360965DCD662}" type="slidenum">
              <a:rPr lang="en-IN" smtClean="0"/>
              <a:t>‹#›</a:t>
            </a:fld>
            <a:endParaRPr lang="en-IN"/>
          </a:p>
        </p:txBody>
      </p:sp>
    </p:spTree>
    <p:extLst>
      <p:ext uri="{BB962C8B-B14F-4D97-AF65-F5344CB8AC3E}">
        <p14:creationId xmlns:p14="http://schemas.microsoft.com/office/powerpoint/2010/main" val="270644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834BF-0478-493D-A9CC-9DC03D17AD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EBA5CE8-D4A2-492E-B836-D08A4EAB81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16C72E9-CCC2-43E4-946D-8C6E95E2F4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64EFCC-557E-4FF2-9C80-56A3D3E43044}"/>
              </a:ext>
            </a:extLst>
          </p:cNvPr>
          <p:cNvSpPr>
            <a:spLocks noGrp="1"/>
          </p:cNvSpPr>
          <p:nvPr>
            <p:ph type="dt" sz="half" idx="10"/>
          </p:nvPr>
        </p:nvSpPr>
        <p:spPr/>
        <p:txBody>
          <a:bodyPr/>
          <a:lstStyle/>
          <a:p>
            <a:fld id="{827451A1-1B95-493B-BE7C-10C7AA8CB104}" type="datetimeFigureOut">
              <a:rPr lang="en-IN" smtClean="0"/>
              <a:t>23-08-2023</a:t>
            </a:fld>
            <a:endParaRPr lang="en-IN"/>
          </a:p>
        </p:txBody>
      </p:sp>
      <p:sp>
        <p:nvSpPr>
          <p:cNvPr id="6" name="Footer Placeholder 5">
            <a:extLst>
              <a:ext uri="{FF2B5EF4-FFF2-40B4-BE49-F238E27FC236}">
                <a16:creationId xmlns:a16="http://schemas.microsoft.com/office/drawing/2014/main" id="{18B20058-440A-4D7A-942E-2BFD0EA35E6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74062C7-9545-40A2-A6D3-955980759980}"/>
              </a:ext>
            </a:extLst>
          </p:cNvPr>
          <p:cNvSpPr>
            <a:spLocks noGrp="1"/>
          </p:cNvSpPr>
          <p:nvPr>
            <p:ph type="sldNum" sz="quarter" idx="12"/>
          </p:nvPr>
        </p:nvSpPr>
        <p:spPr/>
        <p:txBody>
          <a:bodyPr/>
          <a:lstStyle/>
          <a:p>
            <a:fld id="{C9CF7944-DCDF-4A90-B06F-360965DCD662}" type="slidenum">
              <a:rPr lang="en-IN" smtClean="0"/>
              <a:t>‹#›</a:t>
            </a:fld>
            <a:endParaRPr lang="en-IN"/>
          </a:p>
        </p:txBody>
      </p:sp>
    </p:spTree>
    <p:extLst>
      <p:ext uri="{BB962C8B-B14F-4D97-AF65-F5344CB8AC3E}">
        <p14:creationId xmlns:p14="http://schemas.microsoft.com/office/powerpoint/2010/main" val="29490692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29360D-6099-4D01-82AE-25D21AF618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FE5D6C2-A942-490C-AC22-15C087E5CB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7E34751-7177-4C2F-9E99-A6631DB574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7451A1-1B95-493B-BE7C-10C7AA8CB104}" type="datetimeFigureOut">
              <a:rPr lang="en-IN" smtClean="0"/>
              <a:t>23-08-2023</a:t>
            </a:fld>
            <a:endParaRPr lang="en-IN"/>
          </a:p>
        </p:txBody>
      </p:sp>
      <p:sp>
        <p:nvSpPr>
          <p:cNvPr id="5" name="Footer Placeholder 4">
            <a:extLst>
              <a:ext uri="{FF2B5EF4-FFF2-40B4-BE49-F238E27FC236}">
                <a16:creationId xmlns:a16="http://schemas.microsoft.com/office/drawing/2014/main" id="{7EF2E59F-7826-49B5-8884-90CB039E03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304C19F-73ED-4C71-B6D9-9E6CEAB26F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CF7944-DCDF-4A90-B06F-360965DCD662}" type="slidenum">
              <a:rPr lang="en-IN" smtClean="0"/>
              <a:t>‹#›</a:t>
            </a:fld>
            <a:endParaRPr lang="en-IN"/>
          </a:p>
        </p:txBody>
      </p:sp>
    </p:spTree>
    <p:extLst>
      <p:ext uri="{BB962C8B-B14F-4D97-AF65-F5344CB8AC3E}">
        <p14:creationId xmlns:p14="http://schemas.microsoft.com/office/powerpoint/2010/main" val="13789580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hyperlink" Target="https://www.cuemath.com/numbers/prime-numbers/" TargetMode="External"/><Relationship Id="rId2" Type="http://schemas.openxmlformats.org/officeDocument/2006/relationships/hyperlink" Target="https://www.cuemath.com/data/probability/"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www.cuemath.com/data/variance-and-standard-deviation/" TargetMode="Externa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hyperlink" Target="https://www.scribbr.com/methodology/non-probability-sampling/" TargetMode="External"/><Relationship Id="rId2" Type="http://schemas.openxmlformats.org/officeDocument/2006/relationships/hyperlink" Target="https://www.scribbr.com/methodology/probability-sampling/"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scribbr.com/methodology/stratified-sampling/" TargetMode="External"/><Relationship Id="rId2" Type="http://schemas.openxmlformats.org/officeDocument/2006/relationships/hyperlink" Target="https://www.scribbr.com/methodology/simple-random-sampling/" TargetMode="External"/><Relationship Id="rId1" Type="http://schemas.openxmlformats.org/officeDocument/2006/relationships/slideLayout" Target="../slideLayouts/slideLayout2.xml"/><Relationship Id="rId4" Type="http://schemas.openxmlformats.org/officeDocument/2006/relationships/hyperlink" Target="https://www.scribbr.com/methodology/systematic-sampling/"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www.scribbr.com/methodology/cluster-sampling/" TargetMode="External"/><Relationship Id="rId2" Type="http://schemas.openxmlformats.org/officeDocument/2006/relationships/hyperlink" Target="https://www.scribbr.com/methodology/systematic-sampling/" TargetMode="External"/><Relationship Id="rId1" Type="http://schemas.openxmlformats.org/officeDocument/2006/relationships/slideLayout" Target="../slideLayouts/slideLayout2.xml"/><Relationship Id="rId4" Type="http://schemas.openxmlformats.org/officeDocument/2006/relationships/hyperlink" Target="https://www.scribbr.com/methodology/multistage-sampling/"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www.scribbr.com/research-bias/self-selection-bias/" TargetMode="External"/><Relationship Id="rId3" Type="http://schemas.openxmlformats.org/officeDocument/2006/relationships/hyperlink" Target="https://www.scribbr.com/research-bias/generalizability/" TargetMode="External"/><Relationship Id="rId7" Type="http://schemas.openxmlformats.org/officeDocument/2006/relationships/hyperlink" Target="https://www.scribbr.com/faq-category/research-bias/" TargetMode="External"/><Relationship Id="rId2" Type="http://schemas.openxmlformats.org/officeDocument/2006/relationships/hyperlink" Target="https://www.scribbr.com/methodology/convenience-sampling/" TargetMode="External"/><Relationship Id="rId1" Type="http://schemas.openxmlformats.org/officeDocument/2006/relationships/slideLayout" Target="../slideLayouts/slideLayout2.xml"/><Relationship Id="rId6" Type="http://schemas.openxmlformats.org/officeDocument/2006/relationships/hyperlink" Target="https://www.scribbr.com/methodology/survey-research/" TargetMode="External"/><Relationship Id="rId5" Type="http://schemas.openxmlformats.org/officeDocument/2006/relationships/hyperlink" Target="https://www.scribbr.com/research-bias/selection-bias/" TargetMode="External"/><Relationship Id="rId4" Type="http://schemas.openxmlformats.org/officeDocument/2006/relationships/hyperlink" Target="https://www.scribbr.com/research-bias/sampling-bias/"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ww.scribbr.com/methodology/snowball-sampling/" TargetMode="External"/><Relationship Id="rId2" Type="http://schemas.openxmlformats.org/officeDocument/2006/relationships/hyperlink" Target="https://www.scribbr.com/methodology/purposive-sampling/" TargetMode="External"/><Relationship Id="rId1" Type="http://schemas.openxmlformats.org/officeDocument/2006/relationships/slideLayout" Target="../slideLayouts/slideLayout2.xml"/><Relationship Id="rId5" Type="http://schemas.openxmlformats.org/officeDocument/2006/relationships/hyperlink" Target="https://www.scribbr.com/methodology/quota-sampling/" TargetMode="External"/><Relationship Id="rId4" Type="http://schemas.openxmlformats.org/officeDocument/2006/relationships/hyperlink" Target="https://www.scribbr.com/research-bias/sampling-bia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scribbr.com/methodology/quantitative-research/" TargetMode="External"/><Relationship Id="rId2" Type="http://schemas.openxmlformats.org/officeDocument/2006/relationships/hyperlink" Target="https://www.scribbr.com/methodology/population-vs-sample/" TargetMode="Externa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hyperlink" Target="https://www.scribbr.com/statistics/inferential-statistics/"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scribbr.com/statistics/hypothesis-testing/" TargetMode="External"/><Relationship Id="rId2" Type="http://schemas.openxmlformats.org/officeDocument/2006/relationships/hyperlink" Target="https://www.scribbr.com/?cat_ID=34372" TargetMode="External"/><Relationship Id="rId1" Type="http://schemas.openxmlformats.org/officeDocument/2006/relationships/slideLayout" Target="../slideLayouts/slideLayout2.xml"/><Relationship Id="rId4" Type="http://schemas.openxmlformats.org/officeDocument/2006/relationships/hyperlink" Target="https://www.scribbr.com/statistics/statistical-significance/#significance-level"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scribbr.com/statistics/one-way-anova/" TargetMode="External"/><Relationship Id="rId2" Type="http://schemas.openxmlformats.org/officeDocument/2006/relationships/hyperlink" Target="https://www.scribbr.com/statistics/mean/" TargetMode="Externa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3" Type="http://schemas.openxmlformats.org/officeDocument/2006/relationships/hyperlink" Target="https://www.scribbr.com/methodology/between-subjects-design/" TargetMode="External"/><Relationship Id="rId2" Type="http://schemas.openxmlformats.org/officeDocument/2006/relationships/hyperlink" Target="https://www.scribbr.com/methodology/within-subjects-design/"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hyperlink" Target="https://www.scribbr.com/methodology/control-group/" TargetMode="External"/><Relationship Id="rId3" Type="http://schemas.openxmlformats.org/officeDocument/2006/relationships/hyperlink" Target="https://www.scribbr.com/statistics/hypothesis-testing/" TargetMode="External"/><Relationship Id="rId7" Type="http://schemas.openxmlformats.org/officeDocument/2006/relationships/hyperlink" Target="https://www.scribbr.com/methodology/random-assignment/" TargetMode="External"/><Relationship Id="rId2" Type="http://schemas.openxmlformats.org/officeDocument/2006/relationships/hyperlink" Target="https://www.scribbr.com/statistics/statistical-tests/#nonparametric" TargetMode="External"/><Relationship Id="rId1" Type="http://schemas.openxmlformats.org/officeDocument/2006/relationships/slideLayout" Target="../slideLayouts/slideLayout2.xml"/><Relationship Id="rId6" Type="http://schemas.openxmlformats.org/officeDocument/2006/relationships/hyperlink" Target="https://www.scribbr.com/methodology/types-of-variables/" TargetMode="External"/><Relationship Id="rId5" Type="http://schemas.openxmlformats.org/officeDocument/2006/relationships/hyperlink" Target="https://www.scribbr.com/methodology/types-of-variables/#quantitative-vs-categorical" TargetMode="External"/><Relationship Id="rId4" Type="http://schemas.openxmlformats.org/officeDocument/2006/relationships/hyperlink" Target="https://www.scribbr.com/statistics/statistical-significance/"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scribbr.com/methodology/population-vs-sample/" TargetMode="External"/><Relationship Id="rId2" Type="http://schemas.openxmlformats.org/officeDocument/2006/relationships/hyperlink" Target="https://www.scribbr.com/statistics/inferential-statistics/" TargetMode="External"/><Relationship Id="rId1" Type="http://schemas.openxmlformats.org/officeDocument/2006/relationships/slideLayout" Target="../slideLayouts/slideLayout2.xml"/><Relationship Id="rId5" Type="http://schemas.openxmlformats.org/officeDocument/2006/relationships/hyperlink" Target="https://www.scribbr.com/statistics/null-and-alternative-hypotheses/#alternative" TargetMode="External"/><Relationship Id="rId4" Type="http://schemas.openxmlformats.org/officeDocument/2006/relationships/hyperlink" Target="https://www.scribbr.com/statistics/null-and-alternative-hypotheses/#definition"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3" Type="http://schemas.openxmlformats.org/officeDocument/2006/relationships/hyperlink" Target="https://www.cuemath.com/data/descriptive-statistics/" TargetMode="External"/><Relationship Id="rId2" Type="http://schemas.openxmlformats.org/officeDocument/2006/relationships/hyperlink" Target="https://www.cuemath.com/skewness-formula/" TargetMode="External"/><Relationship Id="rId1" Type="http://schemas.openxmlformats.org/officeDocument/2006/relationships/slideLayout" Target="../slideLayouts/slideLayout2.xml"/><Relationship Id="rId5" Type="http://schemas.openxmlformats.org/officeDocument/2006/relationships/hyperlink" Target="https://www.cuemath.com/normal-distribution-formula/" TargetMode="External"/><Relationship Id="rId4" Type="http://schemas.openxmlformats.org/officeDocument/2006/relationships/hyperlink" Target="https://www.cuemath.com/data/mean-median-mode/"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2.xml.rels><?xml version="1.0" encoding="UTF-8" standalone="yes"?>
<Relationships xmlns="http://schemas.openxmlformats.org/package/2006/relationships"><Relationship Id="rId3" Type="http://schemas.openxmlformats.org/officeDocument/2006/relationships/hyperlink" Target="https://www.scribbr.com/statistics/null-and-alternative-hypotheses/#definition" TargetMode="External"/><Relationship Id="rId2" Type="http://schemas.openxmlformats.org/officeDocument/2006/relationships/hyperlink" Target="https://www.scribbr.com/statistics/chi-square-distributions/" TargetMode="Externa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statisticsbyjim.com/glossary/statistics/" TargetMode="External"/><Relationship Id="rId2" Type="http://schemas.openxmlformats.org/officeDocument/2006/relationships/hyperlink" Target="https://statisticsbyjim.com/glossary/outliers/"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BD009-B3D5-4BC8-BA49-81875980CDE6}"/>
              </a:ext>
            </a:extLst>
          </p:cNvPr>
          <p:cNvSpPr>
            <a:spLocks noGrp="1"/>
          </p:cNvSpPr>
          <p:nvPr>
            <p:ph type="title"/>
          </p:nvPr>
        </p:nvSpPr>
        <p:spPr>
          <a:xfrm>
            <a:off x="839788" y="365126"/>
            <a:ext cx="10515600" cy="823912"/>
          </a:xfrm>
        </p:spPr>
        <p:txBody>
          <a:bodyPr/>
          <a:lstStyle/>
          <a:p>
            <a:r>
              <a:rPr lang="en-IN" dirty="0"/>
              <a:t>Statistics</a:t>
            </a:r>
          </a:p>
        </p:txBody>
      </p:sp>
      <p:sp>
        <p:nvSpPr>
          <p:cNvPr id="3" name="Text Placeholder 2">
            <a:extLst>
              <a:ext uri="{FF2B5EF4-FFF2-40B4-BE49-F238E27FC236}">
                <a16:creationId xmlns:a16="http://schemas.microsoft.com/office/drawing/2014/main" id="{6D42E8F8-440F-4406-BADC-6ED2EC34F4E6}"/>
              </a:ext>
            </a:extLst>
          </p:cNvPr>
          <p:cNvSpPr>
            <a:spLocks noGrp="1"/>
          </p:cNvSpPr>
          <p:nvPr>
            <p:ph type="body" idx="1"/>
          </p:nvPr>
        </p:nvSpPr>
        <p:spPr>
          <a:xfrm>
            <a:off x="865190" y="1276351"/>
            <a:ext cx="5157787" cy="404812"/>
          </a:xfrm>
        </p:spPr>
        <p:txBody>
          <a:bodyPr>
            <a:normAutofit lnSpcReduction="10000"/>
          </a:bodyPr>
          <a:lstStyle/>
          <a:p>
            <a:r>
              <a:rPr lang="en-IN" dirty="0"/>
              <a:t>Descriptive Statistics	</a:t>
            </a:r>
          </a:p>
        </p:txBody>
      </p:sp>
      <p:sp>
        <p:nvSpPr>
          <p:cNvPr id="4" name="Content Placeholder 3">
            <a:extLst>
              <a:ext uri="{FF2B5EF4-FFF2-40B4-BE49-F238E27FC236}">
                <a16:creationId xmlns:a16="http://schemas.microsoft.com/office/drawing/2014/main" id="{7E851D14-73B6-411C-B8FC-3B460B14E5BA}"/>
              </a:ext>
            </a:extLst>
          </p:cNvPr>
          <p:cNvSpPr>
            <a:spLocks noGrp="1"/>
          </p:cNvSpPr>
          <p:nvPr>
            <p:ph sz="half" idx="2"/>
          </p:nvPr>
        </p:nvSpPr>
        <p:spPr>
          <a:xfrm>
            <a:off x="836612" y="1681163"/>
            <a:ext cx="5157787" cy="3684588"/>
          </a:xfrm>
        </p:spPr>
        <p:txBody>
          <a:bodyPr>
            <a:normAutofit fontScale="77500" lnSpcReduction="20000"/>
          </a:bodyPr>
          <a:lstStyle/>
          <a:p>
            <a:r>
              <a:rPr lang="en-US" dirty="0"/>
              <a:t>M</a:t>
            </a:r>
            <a:r>
              <a:rPr lang="en-US" dirty="0">
                <a:effectLst/>
              </a:rPr>
              <a:t>ethods of organizing, summarizing, and presenting data in an informative way.</a:t>
            </a:r>
          </a:p>
          <a:p>
            <a:r>
              <a:rPr lang="en-US" dirty="0">
                <a:effectLst/>
              </a:rPr>
              <a:t>Americans spent an average of $143.56 on Valentine’s Day–related gifts in 2018. About 15 percent of Americans purchased gifts cards for Valentine’s Day. In addition, they spent an average of $5.50 on gifts for their pets. </a:t>
            </a:r>
            <a:endParaRPr lang="en-IN" dirty="0"/>
          </a:p>
        </p:txBody>
      </p:sp>
      <p:sp>
        <p:nvSpPr>
          <p:cNvPr id="5" name="Text Placeholder 4">
            <a:extLst>
              <a:ext uri="{FF2B5EF4-FFF2-40B4-BE49-F238E27FC236}">
                <a16:creationId xmlns:a16="http://schemas.microsoft.com/office/drawing/2014/main" id="{9832A727-7DEB-479C-BF26-F3FCCD3C79B0}"/>
              </a:ext>
            </a:extLst>
          </p:cNvPr>
          <p:cNvSpPr>
            <a:spLocks noGrp="1"/>
          </p:cNvSpPr>
          <p:nvPr>
            <p:ph type="body" sz="quarter" idx="3"/>
          </p:nvPr>
        </p:nvSpPr>
        <p:spPr>
          <a:xfrm>
            <a:off x="6169024" y="1081088"/>
            <a:ext cx="5183188" cy="600075"/>
          </a:xfrm>
        </p:spPr>
        <p:txBody>
          <a:bodyPr>
            <a:normAutofit lnSpcReduction="10000"/>
          </a:bodyPr>
          <a:lstStyle/>
          <a:p>
            <a:r>
              <a:rPr lang="en-IN" dirty="0"/>
              <a:t>Inferential Statistics</a:t>
            </a:r>
          </a:p>
        </p:txBody>
      </p:sp>
      <p:sp>
        <p:nvSpPr>
          <p:cNvPr id="6" name="Content Placeholder 5">
            <a:extLst>
              <a:ext uri="{FF2B5EF4-FFF2-40B4-BE49-F238E27FC236}">
                <a16:creationId xmlns:a16="http://schemas.microsoft.com/office/drawing/2014/main" id="{20B8525D-112F-4D0D-A151-9306A8C5D6C1}"/>
              </a:ext>
            </a:extLst>
          </p:cNvPr>
          <p:cNvSpPr>
            <a:spLocks noGrp="1"/>
          </p:cNvSpPr>
          <p:nvPr>
            <p:ph sz="quarter" idx="4"/>
          </p:nvPr>
        </p:nvSpPr>
        <p:spPr>
          <a:xfrm>
            <a:off x="6169024" y="1681162"/>
            <a:ext cx="5183188" cy="4929187"/>
          </a:xfrm>
        </p:spPr>
        <p:txBody>
          <a:bodyPr>
            <a:normAutofit fontScale="77500" lnSpcReduction="20000"/>
          </a:bodyPr>
          <a:lstStyle/>
          <a:p>
            <a:r>
              <a:rPr lang="en-US" dirty="0">
                <a:effectLst/>
              </a:rPr>
              <a:t>The process of sampling from a population with the objective of estimating properties of a population is called inferential statistics</a:t>
            </a:r>
            <a:r>
              <a:rPr lang="en-US" b="1" dirty="0">
                <a:effectLst/>
              </a:rPr>
              <a:t>.</a:t>
            </a:r>
          </a:p>
          <a:p>
            <a:r>
              <a:rPr lang="en-US" dirty="0">
                <a:effectLst/>
              </a:rPr>
              <a:t>Television networks constantly monitor the popularity of their programs by hiring Nielsen and other organizations to sample the preferences of TV viewers. During the week of December 3, 2018, </a:t>
            </a:r>
            <a:r>
              <a:rPr lang="en-US" i="1" dirty="0">
                <a:effectLst/>
              </a:rPr>
              <a:t>The Tonight Show Starring Jimmy Fallon</a:t>
            </a:r>
            <a:r>
              <a:rPr lang="en-US" dirty="0">
                <a:effectLst/>
              </a:rPr>
              <a:t> was viewed by 2.26 million people in the 18–49 age. The </a:t>
            </a:r>
            <a:r>
              <a:rPr lang="en-US" i="1" dirty="0">
                <a:effectLst/>
              </a:rPr>
              <a:t>Late Show with Stephen Colbert</a:t>
            </a:r>
            <a:r>
              <a:rPr lang="en-US" dirty="0">
                <a:effectLst/>
              </a:rPr>
              <a:t> led the age group with 3.23 million </a:t>
            </a:r>
            <a:r>
              <a:rPr lang="en-US" dirty="0" err="1">
                <a:effectLst/>
              </a:rPr>
              <a:t>viewers.These</a:t>
            </a:r>
            <a:r>
              <a:rPr lang="en-US" dirty="0">
                <a:effectLst/>
              </a:rPr>
              <a:t> program ratings are used to make decisions about advertising rates and whether to continue or cancel a program.</a:t>
            </a:r>
            <a:endParaRPr lang="en-IN" dirty="0"/>
          </a:p>
        </p:txBody>
      </p:sp>
    </p:spTree>
    <p:extLst>
      <p:ext uri="{BB962C8B-B14F-4D97-AF65-F5344CB8AC3E}">
        <p14:creationId xmlns:p14="http://schemas.microsoft.com/office/powerpoint/2010/main" val="2811427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3DE49-6A7C-44F0-8654-46C9EFFE8BDA}"/>
              </a:ext>
            </a:extLst>
          </p:cNvPr>
          <p:cNvSpPr>
            <a:spLocks noGrp="1"/>
          </p:cNvSpPr>
          <p:nvPr>
            <p:ph type="title"/>
          </p:nvPr>
        </p:nvSpPr>
        <p:spPr>
          <a:xfrm>
            <a:off x="838200" y="571500"/>
            <a:ext cx="10515600" cy="257176"/>
          </a:xfrm>
        </p:spPr>
        <p:txBody>
          <a:bodyPr>
            <a:normAutofit fontScale="90000"/>
          </a:bodyPr>
          <a:lstStyle/>
          <a:p>
            <a:r>
              <a:rPr lang="en-US" b="1" i="0" dirty="0">
                <a:solidFill>
                  <a:srgbClr val="000000"/>
                </a:solidFill>
                <a:effectLst/>
                <a:latin typeface="inherit"/>
              </a:rPr>
              <a:t>What are Exhaustive Events?</a:t>
            </a:r>
            <a:br>
              <a:rPr lang="en-US" b="1" i="0" dirty="0">
                <a:solidFill>
                  <a:srgbClr val="000000"/>
                </a:solidFill>
                <a:effectLst/>
                <a:latin typeface="inherit"/>
              </a:rPr>
            </a:br>
            <a:endParaRPr lang="en-IN" dirty="0"/>
          </a:p>
        </p:txBody>
      </p:sp>
      <p:sp>
        <p:nvSpPr>
          <p:cNvPr id="3" name="Content Placeholder 2">
            <a:extLst>
              <a:ext uri="{FF2B5EF4-FFF2-40B4-BE49-F238E27FC236}">
                <a16:creationId xmlns:a16="http://schemas.microsoft.com/office/drawing/2014/main" id="{BE136F45-42BC-4E13-A2A1-259ABE9B0671}"/>
              </a:ext>
            </a:extLst>
          </p:cNvPr>
          <p:cNvSpPr>
            <a:spLocks noGrp="1"/>
          </p:cNvSpPr>
          <p:nvPr>
            <p:ph idx="1"/>
          </p:nvPr>
        </p:nvSpPr>
        <p:spPr>
          <a:xfrm>
            <a:off x="838200" y="828676"/>
            <a:ext cx="10515600" cy="5348287"/>
          </a:xfrm>
        </p:spPr>
        <p:txBody>
          <a:bodyPr>
            <a:normAutofit fontScale="92500" lnSpcReduction="20000"/>
          </a:bodyPr>
          <a:lstStyle/>
          <a:p>
            <a:pPr algn="l" fontAlgn="base"/>
            <a:r>
              <a:rPr lang="en-US" b="0" i="0" dirty="0">
                <a:solidFill>
                  <a:srgbClr val="333333"/>
                </a:solidFill>
                <a:effectLst/>
                <a:latin typeface="Untitled Sans"/>
              </a:rPr>
              <a:t>All possible outcomes of an experiment constitute exhaustive events as one of them will definitely occur. Now, exhaustive events may or may not be equally likely events, i.e., it is not necessary for events to have equal </a:t>
            </a:r>
            <a:r>
              <a:rPr lang="en-US" b="0" i="0" u="none" strike="noStrike" dirty="0">
                <a:solidFill>
                  <a:srgbClr val="01A5F2"/>
                </a:solidFill>
                <a:effectLst/>
                <a:latin typeface="Untitled Sans"/>
                <a:hlinkClick r:id="rId2"/>
              </a:rPr>
              <a:t>probability</a:t>
            </a:r>
            <a:r>
              <a:rPr lang="en-US" b="0" i="0" dirty="0">
                <a:solidFill>
                  <a:srgbClr val="333333"/>
                </a:solidFill>
                <a:effectLst/>
                <a:latin typeface="Untitled Sans"/>
              </a:rPr>
              <a:t> to be exhaustive</a:t>
            </a:r>
            <a:r>
              <a:rPr lang="en-US" b="0" i="0">
                <a:solidFill>
                  <a:srgbClr val="333333"/>
                </a:solidFill>
                <a:effectLst/>
                <a:latin typeface="Untitled Sans"/>
              </a:rPr>
              <a:t>. </a:t>
            </a:r>
          </a:p>
          <a:p>
            <a:pPr algn="l" fontAlgn="base"/>
            <a:r>
              <a:rPr lang="en-US" b="0" i="0">
                <a:solidFill>
                  <a:srgbClr val="333333"/>
                </a:solidFill>
                <a:effectLst/>
                <a:latin typeface="Untitled Sans"/>
              </a:rPr>
              <a:t>Let </a:t>
            </a:r>
            <a:r>
              <a:rPr lang="en-US" b="0" i="0" dirty="0">
                <a:solidFill>
                  <a:srgbClr val="333333"/>
                </a:solidFill>
                <a:effectLst/>
                <a:latin typeface="Untitled Sans"/>
              </a:rPr>
              <a:t>us consider an example of exhaustive events. There are six possible outcomes when rolling a die which is {1, 2, 3, 4, 5, 6}. Now, if we roll a die, one of these six outcomes will definitely occur. Hence, all these six outcomes are exhaustive events. Therefore, we can say that the union of the exhaustive events gives the entire sample space.</a:t>
            </a:r>
          </a:p>
          <a:p>
            <a:pPr algn="l" fontAlgn="base"/>
            <a:r>
              <a:rPr lang="en-US" b="0" i="0" dirty="0">
                <a:solidFill>
                  <a:srgbClr val="333333"/>
                </a:solidFill>
                <a:effectLst/>
                <a:latin typeface="Untitled Sans"/>
              </a:rPr>
              <a:t>Let us change the events for rolling a die and verify if the events are exhaustive and constitute the sample space. When rolling a die, let A be the event of getting a </a:t>
            </a:r>
            <a:r>
              <a:rPr lang="en-US" b="0" i="0" u="none" strike="noStrike" dirty="0">
                <a:solidFill>
                  <a:srgbClr val="01A5F2"/>
                </a:solidFill>
                <a:effectLst/>
                <a:latin typeface="Untitled Sans"/>
                <a:hlinkClick r:id="rId3"/>
              </a:rPr>
              <a:t>prime number</a:t>
            </a:r>
            <a:r>
              <a:rPr lang="en-US" b="0" i="0" dirty="0">
                <a:solidFill>
                  <a:srgbClr val="333333"/>
                </a:solidFill>
                <a:effectLst/>
                <a:latin typeface="Untitled Sans"/>
              </a:rPr>
              <a:t>, let B be the event of getting a composite number and C be the event of getting the number 1 (as 1 is neither prime nor composite and it is one of the possible outcomes). Now, we have A = {2, 3, 5}, B = {4, 6}, C = {1}. Now, when we roll a die, one of the six numbers - 1, 2, 3, 4, 5, 6 will occur which implies one of the events A, B, C will occur. Hence, these are exhaustive events. Also, A U B U C = {1, 2, 3, 4, 5, 6} = Sample Space.</a:t>
            </a:r>
          </a:p>
          <a:p>
            <a:pPr marL="0" indent="0">
              <a:buNone/>
            </a:pPr>
            <a:endParaRPr lang="en-IN" dirty="0"/>
          </a:p>
        </p:txBody>
      </p:sp>
    </p:spTree>
    <p:extLst>
      <p:ext uri="{BB962C8B-B14F-4D97-AF65-F5344CB8AC3E}">
        <p14:creationId xmlns:p14="http://schemas.microsoft.com/office/powerpoint/2010/main" val="1700975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22633-417B-421A-BCCA-F103E4DE6336}"/>
              </a:ext>
            </a:extLst>
          </p:cNvPr>
          <p:cNvSpPr>
            <a:spLocks noGrp="1"/>
          </p:cNvSpPr>
          <p:nvPr>
            <p:ph type="title"/>
          </p:nvPr>
        </p:nvSpPr>
        <p:spPr>
          <a:xfrm>
            <a:off x="838200" y="276226"/>
            <a:ext cx="10515600" cy="719454"/>
          </a:xfrm>
        </p:spPr>
        <p:txBody>
          <a:bodyPr>
            <a:normAutofit/>
          </a:bodyPr>
          <a:lstStyle/>
          <a:p>
            <a:r>
              <a:rPr lang="en-IN" b="1" dirty="0"/>
              <a:t>Bayes’ Theorem</a:t>
            </a:r>
          </a:p>
        </p:txBody>
      </p:sp>
      <p:pic>
        <p:nvPicPr>
          <p:cNvPr id="9" name="Content Placeholder 8">
            <a:extLst>
              <a:ext uri="{FF2B5EF4-FFF2-40B4-BE49-F238E27FC236}">
                <a16:creationId xmlns:a16="http://schemas.microsoft.com/office/drawing/2014/main" id="{8D11AAC4-E46E-4A1B-AF96-0F8F6847F11B}"/>
              </a:ext>
            </a:extLst>
          </p:cNvPr>
          <p:cNvPicPr>
            <a:picLocks noGrp="1" noChangeAspect="1"/>
          </p:cNvPicPr>
          <p:nvPr>
            <p:ph idx="1"/>
          </p:nvPr>
        </p:nvPicPr>
        <p:blipFill>
          <a:blip r:embed="rId2"/>
          <a:stretch>
            <a:fillRect/>
          </a:stretch>
        </p:blipFill>
        <p:spPr>
          <a:xfrm>
            <a:off x="838200" y="1424271"/>
            <a:ext cx="10515600" cy="4099945"/>
          </a:xfrm>
        </p:spPr>
      </p:pic>
    </p:spTree>
    <p:extLst>
      <p:ext uri="{BB962C8B-B14F-4D97-AF65-F5344CB8AC3E}">
        <p14:creationId xmlns:p14="http://schemas.microsoft.com/office/powerpoint/2010/main" val="2098496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22633-417B-421A-BCCA-F103E4DE6336}"/>
              </a:ext>
            </a:extLst>
          </p:cNvPr>
          <p:cNvSpPr>
            <a:spLocks noGrp="1"/>
          </p:cNvSpPr>
          <p:nvPr>
            <p:ph type="title"/>
          </p:nvPr>
        </p:nvSpPr>
        <p:spPr>
          <a:xfrm>
            <a:off x="838200" y="276226"/>
            <a:ext cx="10515600" cy="719454"/>
          </a:xfrm>
        </p:spPr>
        <p:txBody>
          <a:bodyPr>
            <a:normAutofit/>
          </a:bodyPr>
          <a:lstStyle/>
          <a:p>
            <a:r>
              <a:rPr lang="en-IN" b="1" dirty="0"/>
              <a:t>Bayes’ Theorem</a:t>
            </a:r>
          </a:p>
        </p:txBody>
      </p:sp>
      <p:pic>
        <p:nvPicPr>
          <p:cNvPr id="6" name="Content Placeholder 5">
            <a:extLst>
              <a:ext uri="{FF2B5EF4-FFF2-40B4-BE49-F238E27FC236}">
                <a16:creationId xmlns:a16="http://schemas.microsoft.com/office/drawing/2014/main" id="{526DC347-D905-4173-9A06-E4154DCFB088}"/>
              </a:ext>
            </a:extLst>
          </p:cNvPr>
          <p:cNvPicPr>
            <a:picLocks noGrp="1" noChangeAspect="1"/>
          </p:cNvPicPr>
          <p:nvPr>
            <p:ph idx="1"/>
          </p:nvPr>
        </p:nvPicPr>
        <p:blipFill>
          <a:blip r:embed="rId2"/>
          <a:stretch>
            <a:fillRect/>
          </a:stretch>
        </p:blipFill>
        <p:spPr>
          <a:xfrm>
            <a:off x="838200" y="995362"/>
            <a:ext cx="10754360" cy="5700077"/>
          </a:xfrm>
        </p:spPr>
      </p:pic>
    </p:spTree>
    <p:extLst>
      <p:ext uri="{BB962C8B-B14F-4D97-AF65-F5344CB8AC3E}">
        <p14:creationId xmlns:p14="http://schemas.microsoft.com/office/powerpoint/2010/main" val="3977580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22633-417B-421A-BCCA-F103E4DE6336}"/>
              </a:ext>
            </a:extLst>
          </p:cNvPr>
          <p:cNvSpPr>
            <a:spLocks noGrp="1"/>
          </p:cNvSpPr>
          <p:nvPr>
            <p:ph type="title"/>
          </p:nvPr>
        </p:nvSpPr>
        <p:spPr>
          <a:xfrm>
            <a:off x="838200" y="276226"/>
            <a:ext cx="10515600" cy="719454"/>
          </a:xfrm>
        </p:spPr>
        <p:txBody>
          <a:bodyPr>
            <a:normAutofit fontScale="90000"/>
          </a:bodyPr>
          <a:lstStyle/>
          <a:p>
            <a:r>
              <a:rPr lang="en-IN" b="1" dirty="0"/>
              <a:t>Bayes’ Theorem-With 2 A Cases-Cat Allergy-</a:t>
            </a:r>
            <a:r>
              <a:rPr lang="en-US" sz="1800" b="0" i="0" dirty="0">
                <a:solidFill>
                  <a:srgbClr val="333333"/>
                </a:solidFill>
                <a:effectLst/>
                <a:latin typeface="Verdana" panose="020B0604030504040204" pitchFamily="34" charset="0"/>
              </a:rPr>
              <a:t>we have two possible cases for "A", such as </a:t>
            </a:r>
            <a:r>
              <a:rPr lang="en-US" sz="1800" b="1" i="0" dirty="0">
                <a:solidFill>
                  <a:srgbClr val="333333"/>
                </a:solidFill>
                <a:effectLst/>
                <a:latin typeface="Verdana" panose="020B0604030504040204" pitchFamily="34" charset="0"/>
              </a:rPr>
              <a:t>Pass</a:t>
            </a:r>
            <a:r>
              <a:rPr lang="en-US" sz="1800" b="0" i="0" dirty="0">
                <a:solidFill>
                  <a:srgbClr val="333333"/>
                </a:solidFill>
                <a:effectLst/>
                <a:latin typeface="Verdana" panose="020B0604030504040204" pitchFamily="34" charset="0"/>
              </a:rPr>
              <a:t>/</a:t>
            </a:r>
            <a:r>
              <a:rPr lang="en-US" sz="1800" b="1" i="0" dirty="0">
                <a:solidFill>
                  <a:srgbClr val="333333"/>
                </a:solidFill>
                <a:effectLst/>
                <a:latin typeface="Verdana" panose="020B0604030504040204" pitchFamily="34" charset="0"/>
              </a:rPr>
              <a:t>Fail</a:t>
            </a:r>
            <a:r>
              <a:rPr lang="en-US" sz="1800" b="0" i="0" dirty="0">
                <a:solidFill>
                  <a:srgbClr val="333333"/>
                </a:solidFill>
                <a:effectLst/>
                <a:latin typeface="Verdana" panose="020B0604030504040204" pitchFamily="34" charset="0"/>
              </a:rPr>
              <a:t> (or Yes/No </a:t>
            </a:r>
            <a:r>
              <a:rPr lang="en-US" sz="1800" b="0" i="0" dirty="0" err="1">
                <a:solidFill>
                  <a:srgbClr val="333333"/>
                </a:solidFill>
                <a:effectLst/>
                <a:latin typeface="Verdana" panose="020B0604030504040204" pitchFamily="34" charset="0"/>
              </a:rPr>
              <a:t>etc</a:t>
            </a:r>
            <a:r>
              <a:rPr lang="en-US" sz="1800" b="0" i="0" dirty="0">
                <a:solidFill>
                  <a:srgbClr val="333333"/>
                </a:solidFill>
                <a:effectLst/>
                <a:latin typeface="Verdana" panose="020B0604030504040204" pitchFamily="34" charset="0"/>
              </a:rPr>
              <a:t>)</a:t>
            </a:r>
            <a:endParaRPr lang="en-IN" sz="1800" b="1" dirty="0"/>
          </a:p>
        </p:txBody>
      </p:sp>
      <p:pic>
        <p:nvPicPr>
          <p:cNvPr id="7" name="Content Placeholder 6">
            <a:extLst>
              <a:ext uri="{FF2B5EF4-FFF2-40B4-BE49-F238E27FC236}">
                <a16:creationId xmlns:a16="http://schemas.microsoft.com/office/drawing/2014/main" id="{A72B4647-35B2-4F2A-A30A-DBBC13297D61}"/>
              </a:ext>
            </a:extLst>
          </p:cNvPr>
          <p:cNvPicPr>
            <a:picLocks noGrp="1" noChangeAspect="1"/>
          </p:cNvPicPr>
          <p:nvPr>
            <p:ph idx="1"/>
          </p:nvPr>
        </p:nvPicPr>
        <p:blipFill>
          <a:blip r:embed="rId2"/>
          <a:stretch>
            <a:fillRect/>
          </a:stretch>
        </p:blipFill>
        <p:spPr>
          <a:xfrm>
            <a:off x="365760" y="1104900"/>
            <a:ext cx="11257280" cy="5476874"/>
          </a:xfrm>
        </p:spPr>
      </p:pic>
    </p:spTree>
    <p:extLst>
      <p:ext uri="{BB962C8B-B14F-4D97-AF65-F5344CB8AC3E}">
        <p14:creationId xmlns:p14="http://schemas.microsoft.com/office/powerpoint/2010/main" val="988232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22633-417B-421A-BCCA-F103E4DE6336}"/>
              </a:ext>
            </a:extLst>
          </p:cNvPr>
          <p:cNvSpPr>
            <a:spLocks noGrp="1"/>
          </p:cNvSpPr>
          <p:nvPr>
            <p:ph type="title"/>
          </p:nvPr>
        </p:nvSpPr>
        <p:spPr>
          <a:xfrm>
            <a:off x="838200" y="276226"/>
            <a:ext cx="10515600" cy="414654"/>
          </a:xfrm>
        </p:spPr>
        <p:txBody>
          <a:bodyPr>
            <a:normAutofit fontScale="90000"/>
          </a:bodyPr>
          <a:lstStyle/>
          <a:p>
            <a:r>
              <a:rPr lang="en-IN" b="1" dirty="0"/>
              <a:t>Bayes’ Theorem-With 2 A Cases-Cat Allergy</a:t>
            </a:r>
            <a:endParaRPr lang="en-IN" sz="1800" b="1" dirty="0"/>
          </a:p>
        </p:txBody>
      </p:sp>
      <p:pic>
        <p:nvPicPr>
          <p:cNvPr id="6" name="Content Placeholder 5">
            <a:extLst>
              <a:ext uri="{FF2B5EF4-FFF2-40B4-BE49-F238E27FC236}">
                <a16:creationId xmlns:a16="http://schemas.microsoft.com/office/drawing/2014/main" id="{B9176FA4-67BF-4C28-B8DF-09BB04763A7B}"/>
              </a:ext>
            </a:extLst>
          </p:cNvPr>
          <p:cNvPicPr>
            <a:picLocks noGrp="1" noChangeAspect="1"/>
          </p:cNvPicPr>
          <p:nvPr>
            <p:ph idx="1"/>
          </p:nvPr>
        </p:nvPicPr>
        <p:blipFill>
          <a:blip r:embed="rId2"/>
          <a:stretch>
            <a:fillRect/>
          </a:stretch>
        </p:blipFill>
        <p:spPr>
          <a:xfrm>
            <a:off x="751840" y="822960"/>
            <a:ext cx="10601959" cy="4236721"/>
          </a:xfrm>
        </p:spPr>
      </p:pic>
      <p:pic>
        <p:nvPicPr>
          <p:cNvPr id="9" name="Picture 8">
            <a:extLst>
              <a:ext uri="{FF2B5EF4-FFF2-40B4-BE49-F238E27FC236}">
                <a16:creationId xmlns:a16="http://schemas.microsoft.com/office/drawing/2014/main" id="{363B8C69-2A6F-4FA7-8D92-0EF4FA1E5F5B}"/>
              </a:ext>
            </a:extLst>
          </p:cNvPr>
          <p:cNvPicPr>
            <a:picLocks noChangeAspect="1"/>
          </p:cNvPicPr>
          <p:nvPr/>
        </p:nvPicPr>
        <p:blipFill>
          <a:blip r:embed="rId3"/>
          <a:stretch>
            <a:fillRect/>
          </a:stretch>
        </p:blipFill>
        <p:spPr>
          <a:xfrm>
            <a:off x="751840" y="5219699"/>
            <a:ext cx="9153525" cy="1362075"/>
          </a:xfrm>
          <a:prstGeom prst="rect">
            <a:avLst/>
          </a:prstGeom>
        </p:spPr>
      </p:pic>
    </p:spTree>
    <p:extLst>
      <p:ext uri="{BB962C8B-B14F-4D97-AF65-F5344CB8AC3E}">
        <p14:creationId xmlns:p14="http://schemas.microsoft.com/office/powerpoint/2010/main" val="15008479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22633-417B-421A-BCCA-F103E4DE6336}"/>
              </a:ext>
            </a:extLst>
          </p:cNvPr>
          <p:cNvSpPr>
            <a:spLocks noGrp="1"/>
          </p:cNvSpPr>
          <p:nvPr>
            <p:ph type="title"/>
          </p:nvPr>
        </p:nvSpPr>
        <p:spPr>
          <a:xfrm>
            <a:off x="142875" y="276226"/>
            <a:ext cx="11210925" cy="414654"/>
          </a:xfrm>
        </p:spPr>
        <p:txBody>
          <a:bodyPr>
            <a:normAutofit fontScale="90000"/>
          </a:bodyPr>
          <a:lstStyle/>
          <a:p>
            <a:r>
              <a:rPr lang="en-IN" b="1" dirty="0"/>
              <a:t>Bayes’ Theorem-With 3 or More A Cases</a:t>
            </a:r>
            <a:endParaRPr lang="en-IN" sz="1800" b="1" dirty="0"/>
          </a:p>
        </p:txBody>
      </p:sp>
      <p:pic>
        <p:nvPicPr>
          <p:cNvPr id="7" name="Picture 6">
            <a:extLst>
              <a:ext uri="{FF2B5EF4-FFF2-40B4-BE49-F238E27FC236}">
                <a16:creationId xmlns:a16="http://schemas.microsoft.com/office/drawing/2014/main" id="{B1006401-22F8-47B0-8022-9BDAFD1D6911}"/>
              </a:ext>
            </a:extLst>
          </p:cNvPr>
          <p:cNvPicPr>
            <a:picLocks noChangeAspect="1"/>
          </p:cNvPicPr>
          <p:nvPr/>
        </p:nvPicPr>
        <p:blipFill>
          <a:blip r:embed="rId2"/>
          <a:stretch>
            <a:fillRect/>
          </a:stretch>
        </p:blipFill>
        <p:spPr>
          <a:xfrm>
            <a:off x="243840" y="934720"/>
            <a:ext cx="11633199" cy="5661342"/>
          </a:xfrm>
          <a:prstGeom prst="rect">
            <a:avLst/>
          </a:prstGeom>
        </p:spPr>
      </p:pic>
    </p:spTree>
    <p:extLst>
      <p:ext uri="{BB962C8B-B14F-4D97-AF65-F5344CB8AC3E}">
        <p14:creationId xmlns:p14="http://schemas.microsoft.com/office/powerpoint/2010/main" val="2700609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22633-417B-421A-BCCA-F103E4DE6336}"/>
              </a:ext>
            </a:extLst>
          </p:cNvPr>
          <p:cNvSpPr>
            <a:spLocks noGrp="1"/>
          </p:cNvSpPr>
          <p:nvPr>
            <p:ph type="title"/>
          </p:nvPr>
        </p:nvSpPr>
        <p:spPr>
          <a:xfrm>
            <a:off x="142875" y="276226"/>
            <a:ext cx="11210925" cy="414654"/>
          </a:xfrm>
        </p:spPr>
        <p:txBody>
          <a:bodyPr>
            <a:normAutofit fontScale="90000"/>
          </a:bodyPr>
          <a:lstStyle/>
          <a:p>
            <a:r>
              <a:rPr lang="en-IN" b="1" dirty="0"/>
              <a:t>Bayes’ Theorem-With 3 or More A Cases</a:t>
            </a:r>
            <a:endParaRPr lang="en-IN" sz="1800" b="1" dirty="0"/>
          </a:p>
        </p:txBody>
      </p:sp>
      <p:pic>
        <p:nvPicPr>
          <p:cNvPr id="4" name="Picture 3">
            <a:extLst>
              <a:ext uri="{FF2B5EF4-FFF2-40B4-BE49-F238E27FC236}">
                <a16:creationId xmlns:a16="http://schemas.microsoft.com/office/drawing/2014/main" id="{025154B2-C037-40BB-B781-099146E4742A}"/>
              </a:ext>
            </a:extLst>
          </p:cNvPr>
          <p:cNvPicPr>
            <a:picLocks noChangeAspect="1"/>
          </p:cNvPicPr>
          <p:nvPr/>
        </p:nvPicPr>
        <p:blipFill>
          <a:blip r:embed="rId2"/>
          <a:stretch>
            <a:fillRect/>
          </a:stretch>
        </p:blipFill>
        <p:spPr>
          <a:xfrm>
            <a:off x="254000" y="976312"/>
            <a:ext cx="11562080" cy="5363528"/>
          </a:xfrm>
          <a:prstGeom prst="rect">
            <a:avLst/>
          </a:prstGeom>
        </p:spPr>
      </p:pic>
    </p:spTree>
    <p:extLst>
      <p:ext uri="{BB962C8B-B14F-4D97-AF65-F5344CB8AC3E}">
        <p14:creationId xmlns:p14="http://schemas.microsoft.com/office/powerpoint/2010/main" val="646203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4BF72-566A-4863-8F5B-0E284ED1F4A3}"/>
              </a:ext>
            </a:extLst>
          </p:cNvPr>
          <p:cNvSpPr>
            <a:spLocks noGrp="1"/>
          </p:cNvSpPr>
          <p:nvPr>
            <p:ph type="title"/>
          </p:nvPr>
        </p:nvSpPr>
        <p:spPr>
          <a:xfrm>
            <a:off x="838200" y="365125"/>
            <a:ext cx="10612120" cy="681355"/>
          </a:xfrm>
        </p:spPr>
        <p:txBody>
          <a:bodyPr>
            <a:normAutofit fontScale="90000"/>
          </a:bodyPr>
          <a:lstStyle/>
          <a:p>
            <a:r>
              <a:rPr lang="en-IN" b="1" dirty="0"/>
              <a:t>Difference between Mean and Expected Value</a:t>
            </a:r>
          </a:p>
        </p:txBody>
      </p:sp>
      <p:pic>
        <p:nvPicPr>
          <p:cNvPr id="6" name="Content Placeholder 5">
            <a:extLst>
              <a:ext uri="{FF2B5EF4-FFF2-40B4-BE49-F238E27FC236}">
                <a16:creationId xmlns:a16="http://schemas.microsoft.com/office/drawing/2014/main" id="{BF80364C-4324-44CA-B5D9-634B6C710265}"/>
              </a:ext>
            </a:extLst>
          </p:cNvPr>
          <p:cNvPicPr>
            <a:picLocks noGrp="1" noChangeAspect="1"/>
          </p:cNvPicPr>
          <p:nvPr>
            <p:ph idx="1"/>
          </p:nvPr>
        </p:nvPicPr>
        <p:blipFill>
          <a:blip r:embed="rId2"/>
          <a:stretch>
            <a:fillRect/>
          </a:stretch>
        </p:blipFill>
        <p:spPr>
          <a:xfrm>
            <a:off x="629920" y="1168400"/>
            <a:ext cx="10820400" cy="3942080"/>
          </a:xfrm>
        </p:spPr>
      </p:pic>
      <p:pic>
        <p:nvPicPr>
          <p:cNvPr id="8" name="Picture 7">
            <a:extLst>
              <a:ext uri="{FF2B5EF4-FFF2-40B4-BE49-F238E27FC236}">
                <a16:creationId xmlns:a16="http://schemas.microsoft.com/office/drawing/2014/main" id="{BDE4299D-62CB-4C02-BAEE-546D28F3B0D3}"/>
              </a:ext>
            </a:extLst>
          </p:cNvPr>
          <p:cNvPicPr>
            <a:picLocks noChangeAspect="1"/>
          </p:cNvPicPr>
          <p:nvPr/>
        </p:nvPicPr>
        <p:blipFill>
          <a:blip r:embed="rId3"/>
          <a:stretch>
            <a:fillRect/>
          </a:stretch>
        </p:blipFill>
        <p:spPr>
          <a:xfrm>
            <a:off x="629920" y="5232400"/>
            <a:ext cx="8107680" cy="1047750"/>
          </a:xfrm>
          <a:prstGeom prst="rect">
            <a:avLst/>
          </a:prstGeom>
        </p:spPr>
      </p:pic>
    </p:spTree>
    <p:extLst>
      <p:ext uri="{BB962C8B-B14F-4D97-AF65-F5344CB8AC3E}">
        <p14:creationId xmlns:p14="http://schemas.microsoft.com/office/powerpoint/2010/main" val="862818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38F35-6339-4C7B-A25B-46DBA9FD8E7F}"/>
              </a:ext>
            </a:extLst>
          </p:cNvPr>
          <p:cNvSpPr>
            <a:spLocks noGrp="1"/>
          </p:cNvSpPr>
          <p:nvPr>
            <p:ph type="title"/>
          </p:nvPr>
        </p:nvSpPr>
        <p:spPr>
          <a:xfrm>
            <a:off x="838200" y="365125"/>
            <a:ext cx="10515600" cy="587375"/>
          </a:xfrm>
        </p:spPr>
        <p:txBody>
          <a:bodyPr>
            <a:normAutofit fontScale="90000"/>
          </a:bodyPr>
          <a:lstStyle/>
          <a:p>
            <a:r>
              <a:rPr lang="en-IN" b="1" dirty="0"/>
              <a:t>Random Variable</a:t>
            </a:r>
          </a:p>
        </p:txBody>
      </p:sp>
      <p:sp>
        <p:nvSpPr>
          <p:cNvPr id="3" name="Content Placeholder 2">
            <a:extLst>
              <a:ext uri="{FF2B5EF4-FFF2-40B4-BE49-F238E27FC236}">
                <a16:creationId xmlns:a16="http://schemas.microsoft.com/office/drawing/2014/main" id="{988E5A28-44CB-45EB-A76D-19EC2F46500A}"/>
              </a:ext>
            </a:extLst>
          </p:cNvPr>
          <p:cNvSpPr>
            <a:spLocks noGrp="1"/>
          </p:cNvSpPr>
          <p:nvPr>
            <p:ph idx="1"/>
          </p:nvPr>
        </p:nvSpPr>
        <p:spPr>
          <a:xfrm>
            <a:off x="838200" y="952500"/>
            <a:ext cx="10515600" cy="5224463"/>
          </a:xfrm>
        </p:spPr>
        <p:txBody>
          <a:bodyPr>
            <a:normAutofit fontScale="92500" lnSpcReduction="20000"/>
          </a:bodyPr>
          <a:lstStyle/>
          <a:p>
            <a:r>
              <a:rPr lang="en-US" b="0" i="0" dirty="0">
                <a:solidFill>
                  <a:srgbClr val="111111"/>
                </a:solidFill>
                <a:effectLst/>
                <a:latin typeface="SourceSansPro"/>
              </a:rPr>
              <a:t>A random variable is a variable whose value is unknown or a function that assigns values to each of an experiment's outcomes. Random variables are often designated by letters and can be classified as </a:t>
            </a:r>
            <a:r>
              <a:rPr lang="en-US" dirty="0">
                <a:solidFill>
                  <a:srgbClr val="111111"/>
                </a:solidFill>
                <a:latin typeface="SourceSansPro"/>
              </a:rPr>
              <a:t>discrete</a:t>
            </a:r>
            <a:r>
              <a:rPr lang="en-US" b="0" i="0" dirty="0">
                <a:solidFill>
                  <a:srgbClr val="111111"/>
                </a:solidFill>
                <a:effectLst/>
                <a:latin typeface="SourceSansPro"/>
              </a:rPr>
              <a:t>, which are variables that have specific values, or continuous, which are variables that can have any values within a continuous range.</a:t>
            </a:r>
          </a:p>
          <a:p>
            <a:r>
              <a:rPr lang="en-US" b="0" i="0" dirty="0">
                <a:solidFill>
                  <a:srgbClr val="111111"/>
                </a:solidFill>
                <a:effectLst/>
                <a:latin typeface="SourceSansPro"/>
              </a:rPr>
              <a:t>In probability and </a:t>
            </a:r>
            <a:r>
              <a:rPr lang="en-US" dirty="0">
                <a:solidFill>
                  <a:srgbClr val="111111"/>
                </a:solidFill>
                <a:latin typeface="SourceSansPro"/>
              </a:rPr>
              <a:t>statistics</a:t>
            </a:r>
            <a:r>
              <a:rPr lang="en-US" b="0" i="0" dirty="0">
                <a:solidFill>
                  <a:srgbClr val="111111"/>
                </a:solidFill>
                <a:effectLst/>
                <a:latin typeface="SourceSansPro"/>
              </a:rPr>
              <a:t>, random variables are used to quantify outcomes of a random occurrence, and therefore, can take on many values. Random variables are required to be measurable and are typically real numbers. For example, the letter X may be designated to represent the sum of the resulting numbers after three dice are rolled. In this case, X could be 3 (1 + 1+ 1), 18 (6 + 6 + 6), or somewhere between 3 and 18, since the highest number of a die is 6 and the lowest number is 1.</a:t>
            </a:r>
          </a:p>
          <a:p>
            <a:r>
              <a:rPr lang="en-US" b="0" i="0" dirty="0">
                <a:solidFill>
                  <a:srgbClr val="111111"/>
                </a:solidFill>
                <a:effectLst/>
                <a:latin typeface="SourceSansPro"/>
              </a:rPr>
              <a:t>In the corporate world, random variables can be assigned to properties such as the average price of an asset over a given time period, the </a:t>
            </a:r>
            <a:r>
              <a:rPr lang="en-US" dirty="0">
                <a:solidFill>
                  <a:srgbClr val="111111"/>
                </a:solidFill>
                <a:latin typeface="SourceSansPro"/>
              </a:rPr>
              <a:t>return on investment </a:t>
            </a:r>
            <a:r>
              <a:rPr lang="en-US" b="0" i="0" dirty="0">
                <a:solidFill>
                  <a:srgbClr val="111111"/>
                </a:solidFill>
                <a:effectLst/>
                <a:latin typeface="SourceSansPro"/>
              </a:rPr>
              <a:t>after a specified number of years, the estimated turnover rate at a company within the following six months, etc.</a:t>
            </a:r>
            <a:endParaRPr lang="en-IN" dirty="0"/>
          </a:p>
        </p:txBody>
      </p:sp>
    </p:spTree>
    <p:extLst>
      <p:ext uri="{BB962C8B-B14F-4D97-AF65-F5344CB8AC3E}">
        <p14:creationId xmlns:p14="http://schemas.microsoft.com/office/powerpoint/2010/main" val="3154570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38F35-6339-4C7B-A25B-46DBA9FD8E7F}"/>
              </a:ext>
            </a:extLst>
          </p:cNvPr>
          <p:cNvSpPr>
            <a:spLocks noGrp="1"/>
          </p:cNvSpPr>
          <p:nvPr>
            <p:ph type="title"/>
          </p:nvPr>
        </p:nvSpPr>
        <p:spPr>
          <a:xfrm>
            <a:off x="838200" y="365125"/>
            <a:ext cx="10515600" cy="587375"/>
          </a:xfrm>
        </p:spPr>
        <p:txBody>
          <a:bodyPr>
            <a:normAutofit fontScale="90000"/>
          </a:bodyPr>
          <a:lstStyle/>
          <a:p>
            <a:r>
              <a:rPr lang="en-IN" b="1" dirty="0"/>
              <a:t>Example of a Random Variable</a:t>
            </a:r>
          </a:p>
        </p:txBody>
      </p:sp>
      <p:sp>
        <p:nvSpPr>
          <p:cNvPr id="3" name="Content Placeholder 2">
            <a:extLst>
              <a:ext uri="{FF2B5EF4-FFF2-40B4-BE49-F238E27FC236}">
                <a16:creationId xmlns:a16="http://schemas.microsoft.com/office/drawing/2014/main" id="{988E5A28-44CB-45EB-A76D-19EC2F46500A}"/>
              </a:ext>
            </a:extLst>
          </p:cNvPr>
          <p:cNvSpPr>
            <a:spLocks noGrp="1"/>
          </p:cNvSpPr>
          <p:nvPr>
            <p:ph idx="1"/>
          </p:nvPr>
        </p:nvSpPr>
        <p:spPr>
          <a:xfrm>
            <a:off x="838200" y="952500"/>
            <a:ext cx="10515600" cy="5224463"/>
          </a:xfrm>
        </p:spPr>
        <p:txBody>
          <a:bodyPr>
            <a:normAutofit lnSpcReduction="10000"/>
          </a:bodyPr>
          <a:lstStyle/>
          <a:p>
            <a:pPr marL="0" indent="0" algn="l">
              <a:buNone/>
            </a:pPr>
            <a:r>
              <a:rPr lang="en-US" b="0" i="0" dirty="0">
                <a:solidFill>
                  <a:srgbClr val="111111"/>
                </a:solidFill>
                <a:effectLst/>
                <a:latin typeface="SourceSansPro"/>
              </a:rPr>
              <a:t>A typical example of a random variable is the outcome of a coin toss. Consider a probability distribution in which the outcomes of a random event are not equally likely to happen. If the random variable Y is the number of heads we get from tossing two coins, then Y could be 0, 1, or 2. This means that we could have no heads, one head, or both heads on a two-coin toss.</a:t>
            </a:r>
          </a:p>
          <a:p>
            <a:pPr marL="0" indent="0" algn="l">
              <a:buNone/>
            </a:pPr>
            <a:r>
              <a:rPr lang="en-US" b="0" i="0" dirty="0">
                <a:solidFill>
                  <a:srgbClr val="111111"/>
                </a:solidFill>
                <a:effectLst/>
                <a:latin typeface="SourceSansPro"/>
              </a:rPr>
              <a:t>However, the two coins land in four different ways: TT, HT, TH, and HH. Therefore, the P(Y=0) = 1/4 since we have one chance of getting no heads (i.e., two tails [TT] when the coins are tossed). Similarly, the probability of getting two heads (HH) is also 1/4. Notice that getting one head has a likelihood of occurring twice: in HT and TH. In this case, P (Y=1) = 2/4 = 1/2.</a:t>
            </a:r>
          </a:p>
          <a:p>
            <a:pPr marL="0" indent="0" algn="l">
              <a:buNone/>
            </a:pPr>
            <a:r>
              <a:rPr lang="en-US" b="0" i="0" dirty="0">
                <a:solidFill>
                  <a:srgbClr val="040C28"/>
                </a:solidFill>
                <a:effectLst/>
                <a:latin typeface="Google Sans"/>
              </a:rPr>
              <a:t>Upper case letters such as X or Y denote a random variable.</a:t>
            </a:r>
            <a:r>
              <a:rPr lang="en-US" b="0" i="0" dirty="0">
                <a:solidFill>
                  <a:srgbClr val="202124"/>
                </a:solidFill>
                <a:effectLst/>
                <a:latin typeface="Google Sans"/>
              </a:rPr>
              <a:t> </a:t>
            </a:r>
            <a:r>
              <a:rPr lang="en-US" b="0" i="0" dirty="0">
                <a:solidFill>
                  <a:srgbClr val="040C28"/>
                </a:solidFill>
                <a:effectLst/>
                <a:latin typeface="Google Sans"/>
              </a:rPr>
              <a:t>Lower case letters like x or y denote the value of a random variable</a:t>
            </a:r>
            <a:r>
              <a:rPr lang="en-US" b="0" i="0" dirty="0">
                <a:solidFill>
                  <a:srgbClr val="202124"/>
                </a:solidFill>
                <a:effectLst/>
                <a:latin typeface="Google Sans"/>
              </a:rPr>
              <a:t>.</a:t>
            </a:r>
            <a:endParaRPr lang="en-US" b="0" i="0" dirty="0">
              <a:solidFill>
                <a:srgbClr val="111111"/>
              </a:solidFill>
              <a:effectLst/>
              <a:latin typeface="SourceSansPro"/>
            </a:endParaRPr>
          </a:p>
        </p:txBody>
      </p:sp>
    </p:spTree>
    <p:extLst>
      <p:ext uri="{BB962C8B-B14F-4D97-AF65-F5344CB8AC3E}">
        <p14:creationId xmlns:p14="http://schemas.microsoft.com/office/powerpoint/2010/main" val="1905818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91E3B1-3CB8-41BF-BF73-4F8AC6C4C061}"/>
              </a:ext>
            </a:extLst>
          </p:cNvPr>
          <p:cNvSpPr>
            <a:spLocks noGrp="1"/>
          </p:cNvSpPr>
          <p:nvPr>
            <p:ph type="title"/>
          </p:nvPr>
        </p:nvSpPr>
        <p:spPr>
          <a:xfrm>
            <a:off x="839788" y="365125"/>
            <a:ext cx="10515600" cy="1039813"/>
          </a:xfrm>
        </p:spPr>
        <p:txBody>
          <a:bodyPr>
            <a:normAutofit/>
          </a:bodyPr>
          <a:lstStyle/>
          <a:p>
            <a:r>
              <a:rPr lang="en-IN" sz="3200" b="1" dirty="0"/>
              <a:t>Qualitative Data-</a:t>
            </a:r>
            <a:r>
              <a:rPr lang="en-US" sz="1600" dirty="0">
                <a:solidFill>
                  <a:srgbClr val="444444"/>
                </a:solidFill>
                <a:effectLst/>
                <a:latin typeface="Poppins" panose="00000500000000000000" pitchFamily="2" charset="0"/>
              </a:rPr>
              <a:t>Qualitative or Categorical Data is data that can’t be measured or counted in the form of numbers. These types of data are sorted by category, not by number. That’s why it is also known as Categorical Data. </a:t>
            </a:r>
            <a:endParaRPr lang="en-IN" sz="1600" dirty="0"/>
          </a:p>
        </p:txBody>
      </p:sp>
      <p:sp>
        <p:nvSpPr>
          <p:cNvPr id="4" name="Text Placeholder 3">
            <a:extLst>
              <a:ext uri="{FF2B5EF4-FFF2-40B4-BE49-F238E27FC236}">
                <a16:creationId xmlns:a16="http://schemas.microsoft.com/office/drawing/2014/main" id="{455C6E1E-D889-4067-8994-A691E44BDC8B}"/>
              </a:ext>
            </a:extLst>
          </p:cNvPr>
          <p:cNvSpPr>
            <a:spLocks noGrp="1"/>
          </p:cNvSpPr>
          <p:nvPr>
            <p:ph type="body" idx="1"/>
          </p:nvPr>
        </p:nvSpPr>
        <p:spPr>
          <a:xfrm>
            <a:off x="862014" y="1404938"/>
            <a:ext cx="5157787" cy="385762"/>
          </a:xfrm>
        </p:spPr>
        <p:txBody>
          <a:bodyPr>
            <a:normAutofit fontScale="92500" lnSpcReduction="10000"/>
          </a:bodyPr>
          <a:lstStyle/>
          <a:p>
            <a:r>
              <a:rPr lang="en-IN" dirty="0"/>
              <a:t>Nominal Data	</a:t>
            </a:r>
          </a:p>
        </p:txBody>
      </p:sp>
      <p:sp>
        <p:nvSpPr>
          <p:cNvPr id="5" name="Content Placeholder 4">
            <a:extLst>
              <a:ext uri="{FF2B5EF4-FFF2-40B4-BE49-F238E27FC236}">
                <a16:creationId xmlns:a16="http://schemas.microsoft.com/office/drawing/2014/main" id="{245C1E9F-B9F7-483D-8E5F-93B330A3C6D3}"/>
              </a:ext>
            </a:extLst>
          </p:cNvPr>
          <p:cNvSpPr>
            <a:spLocks noGrp="1"/>
          </p:cNvSpPr>
          <p:nvPr>
            <p:ph sz="half" idx="2"/>
          </p:nvPr>
        </p:nvSpPr>
        <p:spPr>
          <a:xfrm>
            <a:off x="839788" y="1862138"/>
            <a:ext cx="5157787" cy="4710112"/>
          </a:xfrm>
        </p:spPr>
        <p:txBody>
          <a:bodyPr>
            <a:normAutofit fontScale="62500" lnSpcReduction="20000"/>
          </a:bodyPr>
          <a:lstStyle/>
          <a:p>
            <a:r>
              <a:rPr lang="en-US" b="0" i="0" dirty="0">
                <a:solidFill>
                  <a:srgbClr val="444444"/>
                </a:solidFill>
                <a:effectLst/>
                <a:latin typeface="Poppins" panose="00000500000000000000" pitchFamily="2" charset="0"/>
              </a:rPr>
              <a:t>Nominal Data is used to label variables without any order or quantitative value. The color of hair can be considered nominal data, as one color can’t be compared with another color.</a:t>
            </a:r>
          </a:p>
          <a:p>
            <a:pPr algn="l" fontAlgn="base"/>
            <a:r>
              <a:rPr lang="en-US" b="0" i="0" dirty="0">
                <a:solidFill>
                  <a:srgbClr val="444444"/>
                </a:solidFill>
                <a:effectLst/>
                <a:latin typeface="Poppins" panose="00000500000000000000" pitchFamily="2" charset="0"/>
              </a:rPr>
              <a:t>With the help of nominal data, we can’t do any numerical tasks or can’t give any order to sort the data. These data don’t have any meaningful order; their values are distributed into distinct categories.</a:t>
            </a:r>
          </a:p>
          <a:p>
            <a:pPr marL="0" indent="0" algn="l" fontAlgn="base">
              <a:buNone/>
            </a:pPr>
            <a:r>
              <a:rPr lang="en-US" b="1" i="0" dirty="0">
                <a:solidFill>
                  <a:srgbClr val="444444"/>
                </a:solidFill>
                <a:effectLst/>
                <a:latin typeface="Poppins" panose="00000500000000000000" pitchFamily="2" charset="0"/>
              </a:rPr>
              <a:t>Examples of Nominal Data :</a:t>
            </a:r>
            <a:endParaRPr lang="en-US" b="0" i="0" dirty="0">
              <a:solidFill>
                <a:srgbClr val="444444"/>
              </a:solidFill>
              <a:effectLst/>
              <a:latin typeface="Poppins" panose="00000500000000000000" pitchFamily="2" charset="0"/>
            </a:endParaRPr>
          </a:p>
          <a:p>
            <a:pPr algn="l" fontAlgn="base">
              <a:buFont typeface="Arial" panose="020B0604020202020204" pitchFamily="34" charset="0"/>
              <a:buChar char="•"/>
            </a:pPr>
            <a:r>
              <a:rPr lang="en-US" b="0" i="0" dirty="0" err="1">
                <a:solidFill>
                  <a:srgbClr val="444444"/>
                </a:solidFill>
                <a:effectLst/>
                <a:latin typeface="Poppins" panose="00000500000000000000" pitchFamily="2" charset="0"/>
              </a:rPr>
              <a:t>Colour</a:t>
            </a:r>
            <a:r>
              <a:rPr lang="en-US" b="0" i="0" dirty="0">
                <a:solidFill>
                  <a:srgbClr val="444444"/>
                </a:solidFill>
                <a:effectLst/>
                <a:latin typeface="Poppins" panose="00000500000000000000" pitchFamily="2" charset="0"/>
              </a:rPr>
              <a:t> of hair (Blonde, red, Brown, Black, etc.)</a:t>
            </a:r>
          </a:p>
          <a:p>
            <a:pPr algn="l" fontAlgn="base">
              <a:buFont typeface="Arial" panose="020B0604020202020204" pitchFamily="34" charset="0"/>
              <a:buChar char="•"/>
            </a:pPr>
            <a:r>
              <a:rPr lang="en-US" b="0" i="0" dirty="0">
                <a:solidFill>
                  <a:srgbClr val="444444"/>
                </a:solidFill>
                <a:effectLst/>
                <a:latin typeface="Poppins" panose="00000500000000000000" pitchFamily="2" charset="0"/>
              </a:rPr>
              <a:t>Marital status (Single, Widowed, Married)</a:t>
            </a:r>
          </a:p>
          <a:p>
            <a:pPr algn="l" fontAlgn="base">
              <a:buFont typeface="Arial" panose="020B0604020202020204" pitchFamily="34" charset="0"/>
              <a:buChar char="•"/>
            </a:pPr>
            <a:r>
              <a:rPr lang="en-US" b="0" i="0" dirty="0">
                <a:solidFill>
                  <a:srgbClr val="444444"/>
                </a:solidFill>
                <a:effectLst/>
                <a:latin typeface="Poppins" panose="00000500000000000000" pitchFamily="2" charset="0"/>
              </a:rPr>
              <a:t>Nationality (Indian, German, American)</a:t>
            </a:r>
          </a:p>
          <a:p>
            <a:pPr algn="l" fontAlgn="base">
              <a:buFont typeface="Arial" panose="020B0604020202020204" pitchFamily="34" charset="0"/>
              <a:buChar char="•"/>
            </a:pPr>
            <a:r>
              <a:rPr lang="en-US" b="0" i="0" dirty="0">
                <a:solidFill>
                  <a:srgbClr val="444444"/>
                </a:solidFill>
                <a:effectLst/>
                <a:latin typeface="Poppins" panose="00000500000000000000" pitchFamily="2" charset="0"/>
              </a:rPr>
              <a:t>Gender (Male, Female, Others)</a:t>
            </a:r>
          </a:p>
          <a:p>
            <a:pPr algn="l" fontAlgn="base">
              <a:buFont typeface="Arial" panose="020B0604020202020204" pitchFamily="34" charset="0"/>
              <a:buChar char="•"/>
            </a:pPr>
            <a:r>
              <a:rPr lang="en-US" b="0" i="0" dirty="0">
                <a:solidFill>
                  <a:srgbClr val="444444"/>
                </a:solidFill>
                <a:effectLst/>
                <a:latin typeface="Poppins" panose="00000500000000000000" pitchFamily="2" charset="0"/>
              </a:rPr>
              <a:t>Eye Color (Black, Brown, etc.)</a:t>
            </a:r>
          </a:p>
          <a:p>
            <a:endParaRPr lang="en-IN" dirty="0"/>
          </a:p>
        </p:txBody>
      </p:sp>
      <p:sp>
        <p:nvSpPr>
          <p:cNvPr id="6" name="Text Placeholder 5">
            <a:extLst>
              <a:ext uri="{FF2B5EF4-FFF2-40B4-BE49-F238E27FC236}">
                <a16:creationId xmlns:a16="http://schemas.microsoft.com/office/drawing/2014/main" id="{03EC3D25-2D23-4458-B591-9F247AACE4A3}"/>
              </a:ext>
            </a:extLst>
          </p:cNvPr>
          <p:cNvSpPr>
            <a:spLocks noGrp="1"/>
          </p:cNvSpPr>
          <p:nvPr>
            <p:ph type="body" sz="quarter" idx="3"/>
          </p:nvPr>
        </p:nvSpPr>
        <p:spPr>
          <a:xfrm>
            <a:off x="6172200" y="1390651"/>
            <a:ext cx="5183188" cy="471487"/>
          </a:xfrm>
        </p:spPr>
        <p:txBody>
          <a:bodyPr>
            <a:normAutofit fontScale="92500" lnSpcReduction="10000"/>
          </a:bodyPr>
          <a:lstStyle/>
          <a:p>
            <a:r>
              <a:rPr lang="en-IN" dirty="0"/>
              <a:t>Ordinal Data</a:t>
            </a:r>
          </a:p>
        </p:txBody>
      </p:sp>
      <p:sp>
        <p:nvSpPr>
          <p:cNvPr id="7" name="Content Placeholder 6">
            <a:extLst>
              <a:ext uri="{FF2B5EF4-FFF2-40B4-BE49-F238E27FC236}">
                <a16:creationId xmlns:a16="http://schemas.microsoft.com/office/drawing/2014/main" id="{8C7C5ADC-B63A-4F5E-8083-7A47C8D3725E}"/>
              </a:ext>
            </a:extLst>
          </p:cNvPr>
          <p:cNvSpPr>
            <a:spLocks noGrp="1"/>
          </p:cNvSpPr>
          <p:nvPr>
            <p:ph sz="quarter" idx="4"/>
          </p:nvPr>
        </p:nvSpPr>
        <p:spPr>
          <a:xfrm>
            <a:off x="6172200" y="1862138"/>
            <a:ext cx="5183188" cy="4795837"/>
          </a:xfrm>
        </p:spPr>
        <p:txBody>
          <a:bodyPr>
            <a:normAutofit fontScale="62500" lnSpcReduction="20000"/>
          </a:bodyPr>
          <a:lstStyle/>
          <a:p>
            <a:pPr algn="l" fontAlgn="base"/>
            <a:r>
              <a:rPr lang="en-US" b="0" i="0" dirty="0">
                <a:solidFill>
                  <a:srgbClr val="444444"/>
                </a:solidFill>
                <a:effectLst/>
                <a:latin typeface="Poppins" panose="00000500000000000000" pitchFamily="2" charset="0"/>
              </a:rPr>
              <a:t>Ordinal data have natural ordering where a number is present in some kind of order by their position on the scale. These data are used for observation like customer satisfaction, happiness, etc., but we can’t do any arithmetical tasks on them. </a:t>
            </a:r>
          </a:p>
          <a:p>
            <a:pPr algn="l" fontAlgn="base"/>
            <a:r>
              <a:rPr lang="en-US" b="0" i="0" dirty="0">
                <a:solidFill>
                  <a:srgbClr val="444444"/>
                </a:solidFill>
                <a:effectLst/>
                <a:latin typeface="Poppins" panose="00000500000000000000" pitchFamily="2" charset="0"/>
              </a:rPr>
              <a:t>Ordinal data is qualitative data for which their values have some kind of relative position.</a:t>
            </a:r>
          </a:p>
          <a:p>
            <a:pPr marL="0" indent="0" algn="l" fontAlgn="base">
              <a:buNone/>
            </a:pPr>
            <a:r>
              <a:rPr lang="en-US" b="1" i="0" dirty="0">
                <a:effectLst/>
                <a:latin typeface="Poppins" panose="00000500000000000000" pitchFamily="2" charset="0"/>
              </a:rPr>
              <a:t>Examples of Ordinal Data :</a:t>
            </a:r>
          </a:p>
          <a:p>
            <a:pPr algn="l" fontAlgn="base">
              <a:buFont typeface="Arial" panose="020B0604020202020204" pitchFamily="34" charset="0"/>
              <a:buChar char="•"/>
            </a:pPr>
            <a:r>
              <a:rPr lang="en-US" b="0" i="0" dirty="0">
                <a:solidFill>
                  <a:srgbClr val="444444"/>
                </a:solidFill>
                <a:effectLst/>
                <a:latin typeface="Poppins" panose="00000500000000000000" pitchFamily="2" charset="0"/>
              </a:rPr>
              <a:t>When companies ask for feedback, experience, or satisfaction on a scale of 1 to 10</a:t>
            </a:r>
          </a:p>
          <a:p>
            <a:pPr algn="l" fontAlgn="base">
              <a:buFont typeface="Arial" panose="020B0604020202020204" pitchFamily="34" charset="0"/>
              <a:buChar char="•"/>
            </a:pPr>
            <a:r>
              <a:rPr lang="en-US" b="0" i="0" dirty="0">
                <a:solidFill>
                  <a:srgbClr val="444444"/>
                </a:solidFill>
                <a:effectLst/>
                <a:latin typeface="Poppins" panose="00000500000000000000" pitchFamily="2" charset="0"/>
              </a:rPr>
              <a:t>Letter grades in the exam (A, B, C, D, etc.)</a:t>
            </a:r>
          </a:p>
          <a:p>
            <a:pPr algn="l" fontAlgn="base">
              <a:buFont typeface="Arial" panose="020B0604020202020204" pitchFamily="34" charset="0"/>
              <a:buChar char="•"/>
            </a:pPr>
            <a:r>
              <a:rPr lang="en-US" b="0" i="0" dirty="0">
                <a:solidFill>
                  <a:srgbClr val="444444"/>
                </a:solidFill>
                <a:effectLst/>
                <a:latin typeface="Poppins" panose="00000500000000000000" pitchFamily="2" charset="0"/>
              </a:rPr>
              <a:t>Ranking of people in a competition (First, Second, Third, etc.)</a:t>
            </a:r>
          </a:p>
          <a:p>
            <a:pPr algn="l" fontAlgn="base">
              <a:buFont typeface="Arial" panose="020B0604020202020204" pitchFamily="34" charset="0"/>
              <a:buChar char="•"/>
            </a:pPr>
            <a:r>
              <a:rPr lang="en-US" b="0" i="0" dirty="0">
                <a:solidFill>
                  <a:srgbClr val="444444"/>
                </a:solidFill>
                <a:effectLst/>
                <a:latin typeface="Poppins" panose="00000500000000000000" pitchFamily="2" charset="0"/>
              </a:rPr>
              <a:t>Economic Status (High, Medium, and Low)</a:t>
            </a:r>
          </a:p>
          <a:p>
            <a:pPr algn="l" fontAlgn="base">
              <a:buFont typeface="Arial" panose="020B0604020202020204" pitchFamily="34" charset="0"/>
              <a:buChar char="•"/>
            </a:pPr>
            <a:r>
              <a:rPr lang="en-US" b="0" i="0" dirty="0">
                <a:solidFill>
                  <a:srgbClr val="444444"/>
                </a:solidFill>
                <a:effectLst/>
                <a:latin typeface="Poppins" panose="00000500000000000000" pitchFamily="2" charset="0"/>
              </a:rPr>
              <a:t>Education Level (Higher, Secondary, Primary)</a:t>
            </a:r>
          </a:p>
          <a:p>
            <a:pPr marL="0" indent="0">
              <a:buNone/>
            </a:pPr>
            <a:endParaRPr lang="en-IN" dirty="0"/>
          </a:p>
        </p:txBody>
      </p:sp>
    </p:spTree>
    <p:extLst>
      <p:ext uri="{BB962C8B-B14F-4D97-AF65-F5344CB8AC3E}">
        <p14:creationId xmlns:p14="http://schemas.microsoft.com/office/powerpoint/2010/main" val="38121873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074DC-EE53-49E4-8A57-1865A03842E0}"/>
              </a:ext>
            </a:extLst>
          </p:cNvPr>
          <p:cNvSpPr>
            <a:spLocks noGrp="1"/>
          </p:cNvSpPr>
          <p:nvPr>
            <p:ph type="title"/>
          </p:nvPr>
        </p:nvSpPr>
        <p:spPr>
          <a:xfrm>
            <a:off x="838200" y="365125"/>
            <a:ext cx="10515600" cy="701675"/>
          </a:xfrm>
        </p:spPr>
        <p:txBody>
          <a:bodyPr/>
          <a:lstStyle/>
          <a:p>
            <a:r>
              <a:rPr lang="en-IN" b="1" dirty="0"/>
              <a:t>Discrete and Continuous Random Variable</a:t>
            </a:r>
          </a:p>
        </p:txBody>
      </p:sp>
      <p:sp>
        <p:nvSpPr>
          <p:cNvPr id="3" name="Content Placeholder 2">
            <a:extLst>
              <a:ext uri="{FF2B5EF4-FFF2-40B4-BE49-F238E27FC236}">
                <a16:creationId xmlns:a16="http://schemas.microsoft.com/office/drawing/2014/main" id="{AE74FA3F-71F0-42DB-AEBD-611BCDBDCFAD}"/>
              </a:ext>
            </a:extLst>
          </p:cNvPr>
          <p:cNvSpPr>
            <a:spLocks noGrp="1"/>
          </p:cNvSpPr>
          <p:nvPr>
            <p:ph idx="1"/>
          </p:nvPr>
        </p:nvSpPr>
        <p:spPr>
          <a:xfrm>
            <a:off x="838200" y="1066800"/>
            <a:ext cx="10515600" cy="5110163"/>
          </a:xfrm>
        </p:spPr>
        <p:txBody>
          <a:bodyPr>
            <a:normAutofit fontScale="85000" lnSpcReduction="20000"/>
          </a:bodyPr>
          <a:lstStyle/>
          <a:p>
            <a:pPr marL="0" indent="0" algn="l">
              <a:buNone/>
            </a:pPr>
            <a:r>
              <a:rPr lang="en-US" b="1" i="1" dirty="0">
                <a:solidFill>
                  <a:srgbClr val="111111"/>
                </a:solidFill>
                <a:effectLst/>
                <a:latin typeface="Cabin-semi-bold"/>
              </a:rPr>
              <a:t>Discrete Random Variables</a:t>
            </a:r>
          </a:p>
          <a:p>
            <a:pPr marL="0" indent="0" algn="l">
              <a:buNone/>
            </a:pPr>
            <a:r>
              <a:rPr lang="en-US" b="0" i="0" dirty="0">
                <a:solidFill>
                  <a:srgbClr val="111111"/>
                </a:solidFill>
                <a:effectLst/>
                <a:latin typeface="SourceSansPro"/>
              </a:rPr>
              <a:t>Discrete random variables take on a countable number of distinct values. Consider an experiment where a coin is tossed three times. If X represents the number of times that the coin comes up heads, then X is a discrete random variable that can only have the values 0, 1, 2, or 3 (from no heads in three successive coin tosses to all heads). No other value is possible for X.</a:t>
            </a:r>
            <a:br>
              <a:rPr lang="en-US" b="0" i="0" dirty="0">
                <a:solidFill>
                  <a:srgbClr val="111111"/>
                </a:solidFill>
                <a:effectLst/>
                <a:latin typeface="SourceSansPro"/>
              </a:rPr>
            </a:br>
            <a:endParaRPr lang="en-US" b="0" i="0" dirty="0">
              <a:solidFill>
                <a:srgbClr val="111111"/>
              </a:solidFill>
              <a:effectLst/>
              <a:latin typeface="SourceSansPro"/>
            </a:endParaRPr>
          </a:p>
          <a:p>
            <a:pPr marL="0" indent="0" algn="l">
              <a:buNone/>
            </a:pPr>
            <a:r>
              <a:rPr lang="en-US" b="1" i="1" dirty="0">
                <a:solidFill>
                  <a:srgbClr val="111111"/>
                </a:solidFill>
                <a:effectLst/>
                <a:latin typeface="Cabin-semi-bold"/>
              </a:rPr>
              <a:t>Continuous Random Variables</a:t>
            </a:r>
          </a:p>
          <a:p>
            <a:pPr marL="0" indent="0" algn="l">
              <a:buNone/>
            </a:pPr>
            <a:r>
              <a:rPr lang="en-US" b="0" i="0" dirty="0">
                <a:solidFill>
                  <a:srgbClr val="111111"/>
                </a:solidFill>
                <a:effectLst/>
                <a:latin typeface="SourceSansPro"/>
              </a:rPr>
              <a:t>Continuous random variables can represent any value within a specified range or interval and can take on an infinite number of possible values. An example of a continuous random variable would be an experiment that involves measuring the amount of rainfall in a city over a year or the average height of a random group of 25 people.</a:t>
            </a:r>
          </a:p>
          <a:p>
            <a:pPr marL="0" indent="0" algn="l">
              <a:buNone/>
            </a:pPr>
            <a:r>
              <a:rPr lang="en-US" b="0" i="0" dirty="0">
                <a:solidFill>
                  <a:srgbClr val="111111"/>
                </a:solidFill>
                <a:effectLst/>
                <a:latin typeface="SourceSansPro"/>
              </a:rPr>
              <a:t>Drawing on the latter, if Y represents the random variable for the average height of a random group of 25 people, you will find that the resulting outcome is a continuous figure since height may be 5 ft or 5.01 ft or 5.0001 ft. Clearly, there is an infinite number of possible values for height.</a:t>
            </a:r>
          </a:p>
        </p:txBody>
      </p:sp>
    </p:spTree>
    <p:extLst>
      <p:ext uri="{BB962C8B-B14F-4D97-AF65-F5344CB8AC3E}">
        <p14:creationId xmlns:p14="http://schemas.microsoft.com/office/powerpoint/2010/main" val="27695872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9A780-CEEA-4165-B16F-B12D2143F99F}"/>
              </a:ext>
            </a:extLst>
          </p:cNvPr>
          <p:cNvSpPr>
            <a:spLocks noGrp="1"/>
          </p:cNvSpPr>
          <p:nvPr>
            <p:ph type="title"/>
          </p:nvPr>
        </p:nvSpPr>
        <p:spPr/>
        <p:txBody>
          <a:bodyPr/>
          <a:lstStyle/>
          <a:p>
            <a:r>
              <a:rPr lang="en-IN" dirty="0"/>
              <a:t>Mean and Variance of Bernoulli Distribution</a:t>
            </a:r>
          </a:p>
        </p:txBody>
      </p:sp>
      <p:sp>
        <p:nvSpPr>
          <p:cNvPr id="4" name="Content Placeholder 3">
            <a:extLst>
              <a:ext uri="{FF2B5EF4-FFF2-40B4-BE49-F238E27FC236}">
                <a16:creationId xmlns:a16="http://schemas.microsoft.com/office/drawing/2014/main" id="{E87ADB35-68D3-4B45-8B49-9382829BA97B}"/>
              </a:ext>
            </a:extLst>
          </p:cNvPr>
          <p:cNvSpPr>
            <a:spLocks noGrp="1"/>
          </p:cNvSpPr>
          <p:nvPr>
            <p:ph sz="half" idx="1"/>
          </p:nvPr>
        </p:nvSpPr>
        <p:spPr/>
        <p:txBody>
          <a:bodyPr>
            <a:normAutofit fontScale="62500" lnSpcReduction="20000"/>
          </a:bodyPr>
          <a:lstStyle/>
          <a:p>
            <a:pPr marL="0" indent="0" algn="l" fontAlgn="base">
              <a:buNone/>
            </a:pPr>
            <a:r>
              <a:rPr lang="en-US" b="1" i="0" dirty="0">
                <a:solidFill>
                  <a:srgbClr val="333333"/>
                </a:solidFill>
                <a:effectLst/>
                <a:latin typeface="Untitled Sans"/>
              </a:rPr>
              <a:t>Mean of Bernoulli Distribution Proof:</a:t>
            </a:r>
            <a:endParaRPr lang="en-US" b="0" i="0" dirty="0">
              <a:solidFill>
                <a:srgbClr val="333333"/>
              </a:solidFill>
              <a:effectLst/>
              <a:latin typeface="Untitled Sans"/>
            </a:endParaRPr>
          </a:p>
          <a:p>
            <a:pPr marL="0" indent="0" algn="l" fontAlgn="base">
              <a:buNone/>
            </a:pPr>
            <a:r>
              <a:rPr lang="en-US" b="0" i="0" dirty="0">
                <a:solidFill>
                  <a:srgbClr val="333333"/>
                </a:solidFill>
                <a:effectLst/>
                <a:latin typeface="Untitled Sans"/>
              </a:rPr>
              <a:t>We know that for X,</a:t>
            </a:r>
          </a:p>
          <a:p>
            <a:pPr marL="0" indent="0" algn="l" fontAlgn="base">
              <a:buNone/>
            </a:pPr>
            <a:r>
              <a:rPr lang="en-US" b="0" i="0" dirty="0">
                <a:solidFill>
                  <a:srgbClr val="333333"/>
                </a:solidFill>
                <a:effectLst/>
                <a:latin typeface="Untitled Sans"/>
              </a:rPr>
              <a:t>   P(X = 1) = p </a:t>
            </a:r>
          </a:p>
          <a:p>
            <a:pPr marL="0" indent="0" algn="l" fontAlgn="base">
              <a:buNone/>
            </a:pPr>
            <a:r>
              <a:rPr lang="en-US" b="0" i="0" dirty="0">
                <a:solidFill>
                  <a:srgbClr val="333333"/>
                </a:solidFill>
                <a:effectLst/>
                <a:latin typeface="Untitled Sans"/>
              </a:rPr>
              <a:t>   P(X = 0) = q</a:t>
            </a:r>
          </a:p>
          <a:p>
            <a:pPr marL="0" indent="0" algn="l" fontAlgn="base">
              <a:buNone/>
            </a:pPr>
            <a:r>
              <a:rPr lang="en-US" b="0" i="0" dirty="0">
                <a:solidFill>
                  <a:srgbClr val="333333"/>
                </a:solidFill>
                <a:effectLst/>
                <a:latin typeface="Untitled Sans"/>
              </a:rPr>
              <a:t>   E[X] = P(X = 1) . 1 + P(X = 0) . 0</a:t>
            </a:r>
          </a:p>
          <a:p>
            <a:pPr marL="0" indent="0" algn="l" fontAlgn="base">
              <a:buNone/>
            </a:pPr>
            <a:r>
              <a:rPr lang="en-US" b="0" i="0" dirty="0">
                <a:solidFill>
                  <a:srgbClr val="333333"/>
                </a:solidFill>
                <a:effectLst/>
                <a:latin typeface="Untitled Sans"/>
              </a:rPr>
              <a:t>   E[X] = p . 1 + q . 0</a:t>
            </a:r>
          </a:p>
          <a:p>
            <a:pPr marL="0" indent="0" algn="l" fontAlgn="base">
              <a:buNone/>
            </a:pPr>
            <a:r>
              <a:rPr lang="en-US" b="0" i="0" dirty="0">
                <a:solidFill>
                  <a:srgbClr val="333333"/>
                </a:solidFill>
                <a:effectLst/>
                <a:latin typeface="Untitled Sans"/>
              </a:rPr>
              <a:t>   E[X] = p</a:t>
            </a:r>
          </a:p>
          <a:p>
            <a:pPr marL="0" indent="0" algn="l" fontAlgn="base">
              <a:buNone/>
            </a:pPr>
            <a:r>
              <a:rPr lang="en-US" b="0" i="0" dirty="0">
                <a:solidFill>
                  <a:srgbClr val="333333"/>
                </a:solidFill>
                <a:effectLst/>
                <a:latin typeface="Untitled Sans"/>
              </a:rPr>
              <a:t>Thus, the mean or expected value of a Bernoulli distribution is given by E[X] = p.</a:t>
            </a:r>
          </a:p>
          <a:p>
            <a:pPr marL="0" indent="0">
              <a:buNone/>
            </a:pPr>
            <a:endParaRPr lang="en-IN" dirty="0"/>
          </a:p>
        </p:txBody>
      </p:sp>
      <p:sp>
        <p:nvSpPr>
          <p:cNvPr id="5" name="Content Placeholder 4">
            <a:extLst>
              <a:ext uri="{FF2B5EF4-FFF2-40B4-BE49-F238E27FC236}">
                <a16:creationId xmlns:a16="http://schemas.microsoft.com/office/drawing/2014/main" id="{F59DDACE-1025-40A5-838B-8DCC4BB5CD2F}"/>
              </a:ext>
            </a:extLst>
          </p:cNvPr>
          <p:cNvSpPr>
            <a:spLocks noGrp="1"/>
          </p:cNvSpPr>
          <p:nvPr>
            <p:ph sz="half" idx="2"/>
          </p:nvPr>
        </p:nvSpPr>
        <p:spPr>
          <a:xfrm>
            <a:off x="6172200" y="1825624"/>
            <a:ext cx="5181600" cy="4765675"/>
          </a:xfrm>
        </p:spPr>
        <p:txBody>
          <a:bodyPr>
            <a:normAutofit fontScale="62500" lnSpcReduction="20000"/>
          </a:bodyPr>
          <a:lstStyle/>
          <a:p>
            <a:pPr marL="0" indent="0" algn="l" fontAlgn="base">
              <a:buNone/>
            </a:pPr>
            <a:r>
              <a:rPr lang="en-US" b="1" i="0" dirty="0">
                <a:solidFill>
                  <a:srgbClr val="333333"/>
                </a:solidFill>
                <a:effectLst/>
                <a:latin typeface="Untitled Sans"/>
              </a:rPr>
              <a:t>Variance of Bernoulli Distribution Proof:</a:t>
            </a:r>
            <a:endParaRPr lang="en-US" b="0" i="0" dirty="0">
              <a:solidFill>
                <a:srgbClr val="333333"/>
              </a:solidFill>
              <a:effectLst/>
              <a:latin typeface="Untitled Sans"/>
            </a:endParaRPr>
          </a:p>
          <a:p>
            <a:pPr marL="0" indent="0" algn="l" fontAlgn="base">
              <a:buNone/>
            </a:pPr>
            <a:r>
              <a:rPr lang="en-US" b="0" i="0" dirty="0">
                <a:solidFill>
                  <a:srgbClr val="333333"/>
                </a:solidFill>
                <a:effectLst/>
                <a:latin typeface="Untitled Sans"/>
              </a:rPr>
              <a:t>The </a:t>
            </a:r>
            <a:r>
              <a:rPr lang="en-US" b="0" i="0" u="none" strike="noStrike" dirty="0">
                <a:solidFill>
                  <a:srgbClr val="01A5F2"/>
                </a:solidFill>
                <a:effectLst/>
                <a:latin typeface="Untitled Sans"/>
                <a:hlinkClick r:id="rId2"/>
              </a:rPr>
              <a:t>variance</a:t>
            </a:r>
            <a:r>
              <a:rPr lang="en-US" b="0" i="0" dirty="0">
                <a:solidFill>
                  <a:srgbClr val="333333"/>
                </a:solidFill>
                <a:effectLst/>
                <a:latin typeface="Untitled Sans"/>
              </a:rPr>
              <a:t> can be defined as the difference of the mean of X</a:t>
            </a:r>
            <a:r>
              <a:rPr lang="en-US" b="0" i="0" baseline="30000" dirty="0">
                <a:solidFill>
                  <a:srgbClr val="333333"/>
                </a:solidFill>
                <a:effectLst/>
                <a:latin typeface="inherit"/>
              </a:rPr>
              <a:t>2</a:t>
            </a:r>
            <a:r>
              <a:rPr lang="en-US" b="0" i="0" dirty="0">
                <a:solidFill>
                  <a:srgbClr val="333333"/>
                </a:solidFill>
                <a:effectLst/>
                <a:latin typeface="Untitled Sans"/>
              </a:rPr>
              <a:t> and the square of the mean of X. Mathematically this statement can be written as follows:</a:t>
            </a:r>
          </a:p>
          <a:p>
            <a:pPr marL="0" indent="0" algn="l" fontAlgn="base">
              <a:buNone/>
            </a:pPr>
            <a:r>
              <a:rPr lang="en-US" b="0" i="0" dirty="0">
                <a:solidFill>
                  <a:srgbClr val="333333"/>
                </a:solidFill>
                <a:effectLst/>
                <a:latin typeface="Untitled Sans"/>
              </a:rPr>
              <a:t>Var[X] = E[X</a:t>
            </a:r>
            <a:r>
              <a:rPr lang="en-US" b="0" i="0" baseline="30000" dirty="0">
                <a:solidFill>
                  <a:srgbClr val="333333"/>
                </a:solidFill>
                <a:effectLst/>
                <a:latin typeface="inherit"/>
              </a:rPr>
              <a:t>2</a:t>
            </a:r>
            <a:r>
              <a:rPr lang="en-US" b="0" i="0" dirty="0">
                <a:solidFill>
                  <a:srgbClr val="333333"/>
                </a:solidFill>
                <a:effectLst/>
                <a:latin typeface="Untitled Sans"/>
              </a:rPr>
              <a:t>] - (E[X])</a:t>
            </a:r>
            <a:r>
              <a:rPr lang="en-US" b="0" i="0" baseline="30000" dirty="0">
                <a:solidFill>
                  <a:srgbClr val="333333"/>
                </a:solidFill>
                <a:effectLst/>
                <a:latin typeface="inherit"/>
              </a:rPr>
              <a:t>2</a:t>
            </a:r>
            <a:endParaRPr lang="en-US" b="0" i="0" dirty="0">
              <a:solidFill>
                <a:srgbClr val="333333"/>
              </a:solidFill>
              <a:effectLst/>
              <a:latin typeface="Untitled Sans"/>
            </a:endParaRPr>
          </a:p>
          <a:p>
            <a:pPr marL="0" indent="0" algn="l" fontAlgn="base">
              <a:buNone/>
            </a:pPr>
            <a:r>
              <a:rPr lang="en-US" b="0" i="0" dirty="0">
                <a:solidFill>
                  <a:srgbClr val="333333"/>
                </a:solidFill>
                <a:effectLst/>
                <a:latin typeface="Untitled Sans"/>
              </a:rPr>
              <a:t>Using the properties of E[X</a:t>
            </a:r>
            <a:r>
              <a:rPr lang="en-US" b="0" i="0" baseline="30000" dirty="0">
                <a:solidFill>
                  <a:srgbClr val="333333"/>
                </a:solidFill>
                <a:effectLst/>
                <a:latin typeface="inherit"/>
              </a:rPr>
              <a:t>2</a:t>
            </a:r>
            <a:r>
              <a:rPr lang="en-US" b="0" i="0" dirty="0">
                <a:solidFill>
                  <a:srgbClr val="333333"/>
                </a:solidFill>
                <a:effectLst/>
                <a:latin typeface="Untitled Sans"/>
              </a:rPr>
              <a:t>], we get,</a:t>
            </a:r>
          </a:p>
          <a:p>
            <a:pPr marL="0" indent="0" algn="l" fontAlgn="base">
              <a:buNone/>
            </a:pPr>
            <a:r>
              <a:rPr lang="en-US" b="0" i="0" dirty="0">
                <a:solidFill>
                  <a:srgbClr val="333333"/>
                </a:solidFill>
                <a:effectLst/>
                <a:latin typeface="Untitled Sans"/>
              </a:rPr>
              <a:t>E[X</a:t>
            </a:r>
            <a:r>
              <a:rPr lang="en-US" b="0" i="0" baseline="30000" dirty="0">
                <a:solidFill>
                  <a:srgbClr val="333333"/>
                </a:solidFill>
                <a:effectLst/>
                <a:latin typeface="inherit"/>
              </a:rPr>
              <a:t>2</a:t>
            </a:r>
            <a:r>
              <a:rPr lang="en-US" b="0" i="0" dirty="0">
                <a:solidFill>
                  <a:srgbClr val="333333"/>
                </a:solidFill>
                <a:effectLst/>
                <a:latin typeface="Untitled Sans"/>
              </a:rPr>
              <a:t>] = </a:t>
            </a:r>
            <a:r>
              <a:rPr lang="en-US" b="0" i="0" dirty="0">
                <a:solidFill>
                  <a:srgbClr val="333333"/>
                </a:solidFill>
                <a:effectLst/>
                <a:latin typeface="MJXc-TeX-size1-R"/>
              </a:rPr>
              <a:t>∑</a:t>
            </a:r>
            <a:r>
              <a:rPr lang="en-US" b="0" i="0" dirty="0">
                <a:solidFill>
                  <a:srgbClr val="333333"/>
                </a:solidFill>
                <a:effectLst/>
                <a:latin typeface="MJXc-TeX-math-I"/>
              </a:rPr>
              <a:t>x^</a:t>
            </a:r>
            <a:r>
              <a:rPr lang="en-US" b="0" i="0" dirty="0">
                <a:solidFill>
                  <a:srgbClr val="333333"/>
                </a:solidFill>
                <a:effectLst/>
                <a:latin typeface="MJXc-TeX-main-R"/>
              </a:rPr>
              <a:t>2</a:t>
            </a:r>
            <a:r>
              <a:rPr lang="en-US" b="0" i="0" dirty="0">
                <a:solidFill>
                  <a:srgbClr val="333333"/>
                </a:solidFill>
                <a:effectLst/>
                <a:latin typeface="MJXc-TeX-math-I"/>
              </a:rPr>
              <a:t>P</a:t>
            </a:r>
            <a:r>
              <a:rPr lang="en-US" b="0" i="0" dirty="0">
                <a:solidFill>
                  <a:srgbClr val="333333"/>
                </a:solidFill>
                <a:effectLst/>
                <a:latin typeface="MJXc-TeX-main-R"/>
              </a:rPr>
              <a:t>(</a:t>
            </a:r>
            <a:r>
              <a:rPr lang="en-US" b="0" i="0" dirty="0">
                <a:solidFill>
                  <a:srgbClr val="333333"/>
                </a:solidFill>
                <a:effectLst/>
                <a:latin typeface="MJXc-TeX-math-I"/>
              </a:rPr>
              <a:t>X</a:t>
            </a:r>
            <a:r>
              <a:rPr lang="en-US" b="0" i="0" dirty="0">
                <a:solidFill>
                  <a:srgbClr val="333333"/>
                </a:solidFill>
                <a:effectLst/>
                <a:latin typeface="MJXc-TeX-main-R"/>
              </a:rPr>
              <a:t>=</a:t>
            </a:r>
            <a:r>
              <a:rPr lang="en-US" b="0" i="0" dirty="0">
                <a:solidFill>
                  <a:srgbClr val="333333"/>
                </a:solidFill>
                <a:effectLst/>
                <a:latin typeface="MJXc-TeX-math-I"/>
              </a:rPr>
              <a:t>x</a:t>
            </a:r>
            <a:r>
              <a:rPr lang="en-US" b="0" i="0" dirty="0">
                <a:solidFill>
                  <a:srgbClr val="333333"/>
                </a:solidFill>
                <a:effectLst/>
                <a:latin typeface="MJXc-TeX-main-R"/>
              </a:rPr>
              <a:t>)</a:t>
            </a:r>
          </a:p>
          <a:p>
            <a:pPr marL="0" indent="0" algn="l" fontAlgn="base">
              <a:buNone/>
            </a:pPr>
            <a:r>
              <a:rPr lang="en-US" b="0" i="0" dirty="0">
                <a:solidFill>
                  <a:srgbClr val="333333"/>
                </a:solidFill>
                <a:effectLst/>
                <a:latin typeface="Untitled Sans"/>
              </a:rPr>
              <a:t>E[X</a:t>
            </a:r>
            <a:r>
              <a:rPr lang="en-US" b="0" i="0" baseline="30000" dirty="0">
                <a:solidFill>
                  <a:srgbClr val="333333"/>
                </a:solidFill>
                <a:effectLst/>
                <a:latin typeface="inherit"/>
              </a:rPr>
              <a:t>2</a:t>
            </a:r>
            <a:r>
              <a:rPr lang="en-US" b="0" i="0" dirty="0">
                <a:solidFill>
                  <a:srgbClr val="333333"/>
                </a:solidFill>
                <a:effectLst/>
                <a:latin typeface="Untitled Sans"/>
              </a:rPr>
              <a:t>] = 1</a:t>
            </a:r>
            <a:r>
              <a:rPr lang="en-US" b="0" i="0" baseline="30000" dirty="0">
                <a:solidFill>
                  <a:srgbClr val="333333"/>
                </a:solidFill>
                <a:effectLst/>
                <a:latin typeface="inherit"/>
              </a:rPr>
              <a:t>2</a:t>
            </a:r>
            <a:r>
              <a:rPr lang="en-US" b="0" i="0" dirty="0">
                <a:solidFill>
                  <a:srgbClr val="333333"/>
                </a:solidFill>
                <a:effectLst/>
                <a:latin typeface="Untitled Sans"/>
              </a:rPr>
              <a:t> . p + 0</a:t>
            </a:r>
            <a:r>
              <a:rPr lang="en-US" b="0" i="0" baseline="30000" dirty="0">
                <a:solidFill>
                  <a:srgbClr val="333333"/>
                </a:solidFill>
                <a:effectLst/>
                <a:latin typeface="inherit"/>
              </a:rPr>
              <a:t>2</a:t>
            </a:r>
            <a:r>
              <a:rPr lang="en-US" b="0" i="0" dirty="0">
                <a:solidFill>
                  <a:srgbClr val="333333"/>
                </a:solidFill>
                <a:effectLst/>
                <a:latin typeface="Untitled Sans"/>
              </a:rPr>
              <a:t> . q = p</a:t>
            </a:r>
          </a:p>
          <a:p>
            <a:pPr marL="0" indent="0" algn="l" fontAlgn="base">
              <a:buNone/>
            </a:pPr>
            <a:r>
              <a:rPr lang="en-US" b="0" i="0" dirty="0">
                <a:solidFill>
                  <a:srgbClr val="333333"/>
                </a:solidFill>
                <a:effectLst/>
                <a:latin typeface="Untitled Sans"/>
              </a:rPr>
              <a:t>Substituting this value in Var[X] = E[X</a:t>
            </a:r>
            <a:r>
              <a:rPr lang="en-US" b="0" i="0" baseline="30000" dirty="0">
                <a:solidFill>
                  <a:srgbClr val="333333"/>
                </a:solidFill>
                <a:effectLst/>
                <a:latin typeface="inherit"/>
              </a:rPr>
              <a:t>2</a:t>
            </a:r>
            <a:r>
              <a:rPr lang="en-US" b="0" i="0" dirty="0">
                <a:solidFill>
                  <a:srgbClr val="333333"/>
                </a:solidFill>
                <a:effectLst/>
                <a:latin typeface="Untitled Sans"/>
              </a:rPr>
              <a:t>] - (E[X])</a:t>
            </a:r>
            <a:r>
              <a:rPr lang="en-US" b="0" i="0" baseline="30000" dirty="0">
                <a:solidFill>
                  <a:srgbClr val="333333"/>
                </a:solidFill>
                <a:effectLst/>
                <a:latin typeface="inherit"/>
              </a:rPr>
              <a:t>2</a:t>
            </a:r>
            <a:r>
              <a:rPr lang="en-US" b="0" i="0" dirty="0">
                <a:solidFill>
                  <a:srgbClr val="333333"/>
                </a:solidFill>
                <a:effectLst/>
                <a:latin typeface="Untitled Sans"/>
              </a:rPr>
              <a:t> we have</a:t>
            </a:r>
          </a:p>
          <a:p>
            <a:pPr marL="0" indent="0" algn="l" fontAlgn="base">
              <a:buNone/>
            </a:pPr>
            <a:r>
              <a:rPr lang="en-US" b="0" i="0" dirty="0">
                <a:solidFill>
                  <a:srgbClr val="333333"/>
                </a:solidFill>
                <a:effectLst/>
                <a:latin typeface="Untitled Sans"/>
              </a:rPr>
              <a:t>Var[X] = p - p</a:t>
            </a:r>
            <a:r>
              <a:rPr lang="en-US" b="0" i="0" baseline="30000" dirty="0">
                <a:solidFill>
                  <a:srgbClr val="333333"/>
                </a:solidFill>
                <a:effectLst/>
                <a:latin typeface="inherit"/>
              </a:rPr>
              <a:t>2</a:t>
            </a:r>
            <a:endParaRPr lang="en-US" b="0" i="0" dirty="0">
              <a:solidFill>
                <a:srgbClr val="333333"/>
              </a:solidFill>
              <a:effectLst/>
              <a:latin typeface="Untitled Sans"/>
            </a:endParaRPr>
          </a:p>
          <a:p>
            <a:pPr marL="0" indent="0" algn="l" fontAlgn="base">
              <a:buNone/>
            </a:pPr>
            <a:r>
              <a:rPr lang="en-US" b="0" i="0" dirty="0">
                <a:solidFill>
                  <a:srgbClr val="333333"/>
                </a:solidFill>
                <a:effectLst/>
                <a:latin typeface="Untitled Sans"/>
              </a:rPr>
              <a:t>          = p(1 - p)</a:t>
            </a:r>
          </a:p>
          <a:p>
            <a:pPr marL="0" indent="0" algn="l" fontAlgn="base">
              <a:buNone/>
            </a:pPr>
            <a:r>
              <a:rPr lang="en-US" b="0" i="0" dirty="0">
                <a:solidFill>
                  <a:srgbClr val="333333"/>
                </a:solidFill>
                <a:effectLst/>
                <a:latin typeface="Untitled Sans"/>
              </a:rPr>
              <a:t>           = p . q</a:t>
            </a:r>
          </a:p>
          <a:p>
            <a:pPr marL="0" indent="0" algn="l" fontAlgn="base">
              <a:buNone/>
            </a:pPr>
            <a:r>
              <a:rPr lang="en-US" b="0" i="0" dirty="0">
                <a:solidFill>
                  <a:srgbClr val="333333"/>
                </a:solidFill>
                <a:effectLst/>
                <a:latin typeface="Untitled Sans"/>
              </a:rPr>
              <a:t>Hence, the variance of a Bernoulli distribution is Var[X] = p(1 - p) = p . q</a:t>
            </a:r>
          </a:p>
          <a:p>
            <a:pPr marL="0" indent="0">
              <a:buNone/>
            </a:pPr>
            <a:endParaRPr lang="en-IN" dirty="0"/>
          </a:p>
        </p:txBody>
      </p:sp>
    </p:spTree>
    <p:extLst>
      <p:ext uri="{BB962C8B-B14F-4D97-AF65-F5344CB8AC3E}">
        <p14:creationId xmlns:p14="http://schemas.microsoft.com/office/powerpoint/2010/main" val="3679691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18735-4368-4005-B557-5A16F2282530}"/>
              </a:ext>
            </a:extLst>
          </p:cNvPr>
          <p:cNvSpPr>
            <a:spLocks noGrp="1"/>
          </p:cNvSpPr>
          <p:nvPr>
            <p:ph type="title"/>
          </p:nvPr>
        </p:nvSpPr>
        <p:spPr>
          <a:xfrm>
            <a:off x="838200" y="365125"/>
            <a:ext cx="10515600" cy="610235"/>
          </a:xfrm>
        </p:spPr>
        <p:txBody>
          <a:bodyPr>
            <a:normAutofit fontScale="90000"/>
          </a:bodyPr>
          <a:lstStyle/>
          <a:p>
            <a:r>
              <a:rPr lang="en-IN" dirty="0"/>
              <a:t>Bernoulli Distribution Graph</a:t>
            </a:r>
          </a:p>
        </p:txBody>
      </p:sp>
      <p:pic>
        <p:nvPicPr>
          <p:cNvPr id="4" name="Picture 3">
            <a:extLst>
              <a:ext uri="{FF2B5EF4-FFF2-40B4-BE49-F238E27FC236}">
                <a16:creationId xmlns:a16="http://schemas.microsoft.com/office/drawing/2014/main" id="{6E1182F0-6F02-4A6F-BF4E-946A6AA1D2EC}"/>
              </a:ext>
            </a:extLst>
          </p:cNvPr>
          <p:cNvPicPr>
            <a:picLocks noChangeAspect="1"/>
          </p:cNvPicPr>
          <p:nvPr/>
        </p:nvPicPr>
        <p:blipFill>
          <a:blip r:embed="rId2"/>
          <a:stretch>
            <a:fillRect/>
          </a:stretch>
        </p:blipFill>
        <p:spPr>
          <a:xfrm>
            <a:off x="932180" y="1209040"/>
            <a:ext cx="10327640" cy="5365115"/>
          </a:xfrm>
          <a:prstGeom prst="rect">
            <a:avLst/>
          </a:prstGeom>
        </p:spPr>
      </p:pic>
    </p:spTree>
    <p:extLst>
      <p:ext uri="{BB962C8B-B14F-4D97-AF65-F5344CB8AC3E}">
        <p14:creationId xmlns:p14="http://schemas.microsoft.com/office/powerpoint/2010/main" val="961845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8B1C6-552E-4802-BB17-976A3524ECB7}"/>
              </a:ext>
            </a:extLst>
          </p:cNvPr>
          <p:cNvSpPr>
            <a:spLocks noGrp="1"/>
          </p:cNvSpPr>
          <p:nvPr>
            <p:ph type="title"/>
          </p:nvPr>
        </p:nvSpPr>
        <p:spPr>
          <a:xfrm>
            <a:off x="171450" y="304166"/>
            <a:ext cx="11182350" cy="448310"/>
          </a:xfrm>
        </p:spPr>
        <p:txBody>
          <a:bodyPr>
            <a:normAutofit fontScale="90000"/>
          </a:bodyPr>
          <a:lstStyle/>
          <a:p>
            <a:r>
              <a:rPr lang="en-IN" dirty="0"/>
              <a:t>Binomial Probability</a:t>
            </a:r>
          </a:p>
        </p:txBody>
      </p:sp>
      <p:pic>
        <p:nvPicPr>
          <p:cNvPr id="4" name="Picture 3">
            <a:extLst>
              <a:ext uri="{FF2B5EF4-FFF2-40B4-BE49-F238E27FC236}">
                <a16:creationId xmlns:a16="http://schemas.microsoft.com/office/drawing/2014/main" id="{83A839D6-454A-47DC-95DF-16E8C1A54DD0}"/>
              </a:ext>
            </a:extLst>
          </p:cNvPr>
          <p:cNvPicPr>
            <a:picLocks noChangeAspect="1"/>
          </p:cNvPicPr>
          <p:nvPr/>
        </p:nvPicPr>
        <p:blipFill>
          <a:blip r:embed="rId2"/>
          <a:stretch>
            <a:fillRect/>
          </a:stretch>
        </p:blipFill>
        <p:spPr>
          <a:xfrm>
            <a:off x="171450" y="828198"/>
            <a:ext cx="11782425" cy="1373823"/>
          </a:xfrm>
          <a:prstGeom prst="rect">
            <a:avLst/>
          </a:prstGeom>
        </p:spPr>
      </p:pic>
      <p:pic>
        <p:nvPicPr>
          <p:cNvPr id="6" name="Picture 5">
            <a:extLst>
              <a:ext uri="{FF2B5EF4-FFF2-40B4-BE49-F238E27FC236}">
                <a16:creationId xmlns:a16="http://schemas.microsoft.com/office/drawing/2014/main" id="{361D6038-63F7-47B5-A54E-483874973AC3}"/>
              </a:ext>
            </a:extLst>
          </p:cNvPr>
          <p:cNvPicPr>
            <a:picLocks noChangeAspect="1"/>
          </p:cNvPicPr>
          <p:nvPr/>
        </p:nvPicPr>
        <p:blipFill>
          <a:blip r:embed="rId3"/>
          <a:stretch>
            <a:fillRect/>
          </a:stretch>
        </p:blipFill>
        <p:spPr>
          <a:xfrm>
            <a:off x="38100" y="2277743"/>
            <a:ext cx="12153900" cy="4580257"/>
          </a:xfrm>
          <a:prstGeom prst="rect">
            <a:avLst/>
          </a:prstGeom>
        </p:spPr>
      </p:pic>
    </p:spTree>
    <p:extLst>
      <p:ext uri="{BB962C8B-B14F-4D97-AF65-F5344CB8AC3E}">
        <p14:creationId xmlns:p14="http://schemas.microsoft.com/office/powerpoint/2010/main" val="2653876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8B1C6-552E-4802-BB17-976A3524ECB7}"/>
              </a:ext>
            </a:extLst>
          </p:cNvPr>
          <p:cNvSpPr>
            <a:spLocks noGrp="1"/>
          </p:cNvSpPr>
          <p:nvPr>
            <p:ph type="title"/>
          </p:nvPr>
        </p:nvSpPr>
        <p:spPr>
          <a:xfrm>
            <a:off x="171450" y="304166"/>
            <a:ext cx="11182350" cy="448310"/>
          </a:xfrm>
        </p:spPr>
        <p:txBody>
          <a:bodyPr>
            <a:normAutofit fontScale="90000"/>
          </a:bodyPr>
          <a:lstStyle/>
          <a:p>
            <a:r>
              <a:rPr lang="en-IN" dirty="0"/>
              <a:t>Binomial Probability Example</a:t>
            </a:r>
          </a:p>
        </p:txBody>
      </p:sp>
      <p:pic>
        <p:nvPicPr>
          <p:cNvPr id="5" name="Picture 4">
            <a:extLst>
              <a:ext uri="{FF2B5EF4-FFF2-40B4-BE49-F238E27FC236}">
                <a16:creationId xmlns:a16="http://schemas.microsoft.com/office/drawing/2014/main" id="{185F8929-B55F-498A-A75C-B57F3F231837}"/>
              </a:ext>
            </a:extLst>
          </p:cNvPr>
          <p:cNvPicPr>
            <a:picLocks noChangeAspect="1"/>
          </p:cNvPicPr>
          <p:nvPr/>
        </p:nvPicPr>
        <p:blipFill>
          <a:blip r:embed="rId2"/>
          <a:stretch>
            <a:fillRect/>
          </a:stretch>
        </p:blipFill>
        <p:spPr>
          <a:xfrm>
            <a:off x="171450" y="752476"/>
            <a:ext cx="11887200" cy="838200"/>
          </a:xfrm>
          <a:prstGeom prst="rect">
            <a:avLst/>
          </a:prstGeom>
        </p:spPr>
      </p:pic>
      <p:pic>
        <p:nvPicPr>
          <p:cNvPr id="8" name="Picture 7">
            <a:extLst>
              <a:ext uri="{FF2B5EF4-FFF2-40B4-BE49-F238E27FC236}">
                <a16:creationId xmlns:a16="http://schemas.microsoft.com/office/drawing/2014/main" id="{4460B1B6-0607-4619-9C92-53D648D22EE7}"/>
              </a:ext>
            </a:extLst>
          </p:cNvPr>
          <p:cNvPicPr>
            <a:picLocks noChangeAspect="1"/>
          </p:cNvPicPr>
          <p:nvPr/>
        </p:nvPicPr>
        <p:blipFill>
          <a:blip r:embed="rId3"/>
          <a:stretch>
            <a:fillRect/>
          </a:stretch>
        </p:blipFill>
        <p:spPr>
          <a:xfrm>
            <a:off x="171450" y="1516062"/>
            <a:ext cx="11944350" cy="4029075"/>
          </a:xfrm>
          <a:prstGeom prst="rect">
            <a:avLst/>
          </a:prstGeom>
        </p:spPr>
      </p:pic>
      <p:pic>
        <p:nvPicPr>
          <p:cNvPr id="10" name="Picture 9">
            <a:extLst>
              <a:ext uri="{FF2B5EF4-FFF2-40B4-BE49-F238E27FC236}">
                <a16:creationId xmlns:a16="http://schemas.microsoft.com/office/drawing/2014/main" id="{799B73E8-04ED-4196-8EAA-557B2F0CD389}"/>
              </a:ext>
            </a:extLst>
          </p:cNvPr>
          <p:cNvPicPr>
            <a:picLocks noChangeAspect="1"/>
          </p:cNvPicPr>
          <p:nvPr/>
        </p:nvPicPr>
        <p:blipFill>
          <a:blip r:embed="rId4"/>
          <a:stretch>
            <a:fillRect/>
          </a:stretch>
        </p:blipFill>
        <p:spPr>
          <a:xfrm>
            <a:off x="1" y="5746748"/>
            <a:ext cx="9001760" cy="561975"/>
          </a:xfrm>
          <a:prstGeom prst="rect">
            <a:avLst/>
          </a:prstGeom>
        </p:spPr>
      </p:pic>
      <p:pic>
        <p:nvPicPr>
          <p:cNvPr id="12" name="Picture 11">
            <a:extLst>
              <a:ext uri="{FF2B5EF4-FFF2-40B4-BE49-F238E27FC236}">
                <a16:creationId xmlns:a16="http://schemas.microsoft.com/office/drawing/2014/main" id="{0A5140C5-FA58-416C-844F-B1704E73D655}"/>
              </a:ext>
            </a:extLst>
          </p:cNvPr>
          <p:cNvPicPr>
            <a:picLocks noChangeAspect="1"/>
          </p:cNvPicPr>
          <p:nvPr/>
        </p:nvPicPr>
        <p:blipFill>
          <a:blip r:embed="rId5"/>
          <a:stretch>
            <a:fillRect/>
          </a:stretch>
        </p:blipFill>
        <p:spPr>
          <a:xfrm>
            <a:off x="9133840" y="4104640"/>
            <a:ext cx="2924810" cy="2753360"/>
          </a:xfrm>
          <a:prstGeom prst="rect">
            <a:avLst/>
          </a:prstGeom>
        </p:spPr>
      </p:pic>
    </p:spTree>
    <p:extLst>
      <p:ext uri="{BB962C8B-B14F-4D97-AF65-F5344CB8AC3E}">
        <p14:creationId xmlns:p14="http://schemas.microsoft.com/office/powerpoint/2010/main" val="1914728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8B1C6-552E-4802-BB17-976A3524ECB7}"/>
              </a:ext>
            </a:extLst>
          </p:cNvPr>
          <p:cNvSpPr>
            <a:spLocks noGrp="1"/>
          </p:cNvSpPr>
          <p:nvPr>
            <p:ph type="title"/>
          </p:nvPr>
        </p:nvSpPr>
        <p:spPr>
          <a:xfrm>
            <a:off x="171450" y="304166"/>
            <a:ext cx="11182350" cy="448310"/>
          </a:xfrm>
        </p:spPr>
        <p:txBody>
          <a:bodyPr>
            <a:normAutofit fontScale="90000"/>
          </a:bodyPr>
          <a:lstStyle/>
          <a:p>
            <a:r>
              <a:rPr lang="en-IN" dirty="0"/>
              <a:t>Binomial Probability Mean and variance</a:t>
            </a:r>
          </a:p>
        </p:txBody>
      </p:sp>
      <p:pic>
        <p:nvPicPr>
          <p:cNvPr id="4" name="Picture 3">
            <a:extLst>
              <a:ext uri="{FF2B5EF4-FFF2-40B4-BE49-F238E27FC236}">
                <a16:creationId xmlns:a16="http://schemas.microsoft.com/office/drawing/2014/main" id="{647B8ACC-DB6C-42D4-B840-6ABAE97C6042}"/>
              </a:ext>
            </a:extLst>
          </p:cNvPr>
          <p:cNvPicPr>
            <a:picLocks noChangeAspect="1"/>
          </p:cNvPicPr>
          <p:nvPr/>
        </p:nvPicPr>
        <p:blipFill>
          <a:blip r:embed="rId2"/>
          <a:stretch>
            <a:fillRect/>
          </a:stretch>
        </p:blipFill>
        <p:spPr>
          <a:xfrm>
            <a:off x="171450" y="752476"/>
            <a:ext cx="9239250" cy="3248025"/>
          </a:xfrm>
          <a:prstGeom prst="rect">
            <a:avLst/>
          </a:prstGeom>
        </p:spPr>
      </p:pic>
      <p:pic>
        <p:nvPicPr>
          <p:cNvPr id="7" name="Picture 6">
            <a:extLst>
              <a:ext uri="{FF2B5EF4-FFF2-40B4-BE49-F238E27FC236}">
                <a16:creationId xmlns:a16="http://schemas.microsoft.com/office/drawing/2014/main" id="{DBE188D3-6A70-4196-896D-2FA5E1471F1C}"/>
              </a:ext>
            </a:extLst>
          </p:cNvPr>
          <p:cNvPicPr>
            <a:picLocks noChangeAspect="1"/>
          </p:cNvPicPr>
          <p:nvPr/>
        </p:nvPicPr>
        <p:blipFill>
          <a:blip r:embed="rId3"/>
          <a:stretch>
            <a:fillRect/>
          </a:stretch>
        </p:blipFill>
        <p:spPr>
          <a:xfrm>
            <a:off x="171450" y="4083367"/>
            <a:ext cx="11734800" cy="1190625"/>
          </a:xfrm>
          <a:prstGeom prst="rect">
            <a:avLst/>
          </a:prstGeom>
        </p:spPr>
      </p:pic>
    </p:spTree>
    <p:extLst>
      <p:ext uri="{BB962C8B-B14F-4D97-AF65-F5344CB8AC3E}">
        <p14:creationId xmlns:p14="http://schemas.microsoft.com/office/powerpoint/2010/main" val="29423271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9BA53-7608-4EF7-9CC4-E77173646D98}"/>
              </a:ext>
            </a:extLst>
          </p:cNvPr>
          <p:cNvSpPr>
            <a:spLocks noGrp="1"/>
          </p:cNvSpPr>
          <p:nvPr>
            <p:ph type="title"/>
          </p:nvPr>
        </p:nvSpPr>
        <p:spPr>
          <a:xfrm>
            <a:off x="426720" y="223202"/>
            <a:ext cx="10927080" cy="457835"/>
          </a:xfrm>
        </p:spPr>
        <p:txBody>
          <a:bodyPr>
            <a:normAutofit fontScale="90000"/>
          </a:bodyPr>
          <a:lstStyle/>
          <a:p>
            <a:r>
              <a:rPr lang="en-IN" dirty="0"/>
              <a:t>Poisson Probability Distribution</a:t>
            </a:r>
          </a:p>
        </p:txBody>
      </p:sp>
      <p:sp>
        <p:nvSpPr>
          <p:cNvPr id="7" name="Rectangle 2">
            <a:extLst>
              <a:ext uri="{FF2B5EF4-FFF2-40B4-BE49-F238E27FC236}">
                <a16:creationId xmlns:a16="http://schemas.microsoft.com/office/drawing/2014/main" id="{8DF307EB-B47B-4F09-9602-EE3ED889BE0B}"/>
              </a:ext>
            </a:extLst>
          </p:cNvPr>
          <p:cNvSpPr>
            <a:spLocks noGrp="1" noChangeArrowheads="1"/>
          </p:cNvSpPr>
          <p:nvPr>
            <p:ph idx="1"/>
          </p:nvPr>
        </p:nvSpPr>
        <p:spPr bwMode="auto">
          <a:xfrm>
            <a:off x="342900" y="-1488787"/>
            <a:ext cx="11610975" cy="7787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Söhne"/>
              </a:rPr>
              <a:t>The Poisson distribution is a probability distribution that describes the number of events that occur within a fixed interval of time or space, given a certain average rate of occurrence and under certain assumptions.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Söhne"/>
              </a:rPr>
              <a:t>The Poisson distribution is often used in scenarios where events occur randomly and independently, and the events are rare within the given interval. Some common examples of situations that can be modeled using the Poisson distribution include:</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400" b="1" i="0" u="none" strike="noStrike" cap="none" normalizeH="0" baseline="0" dirty="0">
                <a:ln>
                  <a:noFill/>
                </a:ln>
                <a:solidFill>
                  <a:schemeClr val="tx1"/>
                </a:solidFill>
                <a:effectLst/>
                <a:latin typeface="Söhne"/>
              </a:rPr>
              <a:t>Phone Calls:</a:t>
            </a:r>
            <a:r>
              <a:rPr kumimoji="0" lang="en-US" altLang="en-US" sz="2400" b="0" i="0" u="none" strike="noStrike" cap="none" normalizeH="0" baseline="0" dirty="0">
                <a:ln>
                  <a:noFill/>
                </a:ln>
                <a:solidFill>
                  <a:schemeClr val="tx1"/>
                </a:solidFill>
                <a:effectLst/>
                <a:latin typeface="Söhne"/>
              </a:rPr>
              <a:t> The number of phone calls received by a call center in an hour.</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400" b="1" i="0" u="none" strike="noStrike" cap="none" normalizeH="0" baseline="0" dirty="0">
                <a:ln>
                  <a:noFill/>
                </a:ln>
                <a:solidFill>
                  <a:schemeClr val="tx1"/>
                </a:solidFill>
                <a:effectLst/>
                <a:latin typeface="Söhne"/>
              </a:rPr>
              <a:t>Accidents:</a:t>
            </a:r>
            <a:r>
              <a:rPr kumimoji="0" lang="en-US" altLang="en-US" sz="2400" b="0" i="0" u="none" strike="noStrike" cap="none" normalizeH="0" baseline="0" dirty="0">
                <a:ln>
                  <a:noFill/>
                </a:ln>
                <a:solidFill>
                  <a:schemeClr val="tx1"/>
                </a:solidFill>
                <a:effectLst/>
                <a:latin typeface="Söhne"/>
              </a:rPr>
              <a:t> The number of accidents occurring at a specific intersection in a day.</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400" b="1" i="0" u="none" strike="noStrike" cap="none" normalizeH="0" baseline="0" dirty="0">
                <a:ln>
                  <a:noFill/>
                </a:ln>
                <a:solidFill>
                  <a:schemeClr val="tx1"/>
                </a:solidFill>
                <a:effectLst/>
                <a:latin typeface="Söhne"/>
              </a:rPr>
              <a:t>Typographical Errors:</a:t>
            </a:r>
            <a:r>
              <a:rPr kumimoji="0" lang="en-US" altLang="en-US" sz="2400" b="0" i="0" u="none" strike="noStrike" cap="none" normalizeH="0" baseline="0" dirty="0">
                <a:ln>
                  <a:noFill/>
                </a:ln>
                <a:solidFill>
                  <a:schemeClr val="tx1"/>
                </a:solidFill>
                <a:effectLst/>
                <a:latin typeface="Söhne"/>
              </a:rPr>
              <a:t> The number of typographical errors on a page of a book.</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400" b="1" i="0" u="none" strike="noStrike" cap="none" normalizeH="0" baseline="0" dirty="0">
                <a:ln>
                  <a:noFill/>
                </a:ln>
                <a:solidFill>
                  <a:schemeClr val="tx1"/>
                </a:solidFill>
                <a:effectLst/>
                <a:latin typeface="Söhne"/>
              </a:rPr>
              <a:t>Radioactive Decay:</a:t>
            </a:r>
            <a:r>
              <a:rPr kumimoji="0" lang="en-US" altLang="en-US" sz="2400" b="0" i="0" u="none" strike="noStrike" cap="none" normalizeH="0" baseline="0" dirty="0">
                <a:ln>
                  <a:noFill/>
                </a:ln>
                <a:solidFill>
                  <a:schemeClr val="tx1"/>
                </a:solidFill>
                <a:effectLst/>
                <a:latin typeface="Söhne"/>
              </a:rPr>
              <a:t> The number of particles decaying in a certain substance over a fixed period.</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400" b="0" i="0" u="none" strike="noStrike" cap="none" normalizeH="0" baseline="0" dirty="0">
                <a:ln>
                  <a:noFill/>
                </a:ln>
                <a:solidFill>
                  <a:schemeClr val="tx1"/>
                </a:solidFill>
                <a:effectLst/>
                <a:latin typeface="Söhne"/>
              </a:rPr>
            </a:b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430299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9BA53-7608-4EF7-9CC4-E77173646D98}"/>
              </a:ext>
            </a:extLst>
          </p:cNvPr>
          <p:cNvSpPr>
            <a:spLocks noGrp="1"/>
          </p:cNvSpPr>
          <p:nvPr>
            <p:ph type="title"/>
          </p:nvPr>
        </p:nvSpPr>
        <p:spPr>
          <a:xfrm>
            <a:off x="426720" y="223202"/>
            <a:ext cx="10927080" cy="457835"/>
          </a:xfrm>
        </p:spPr>
        <p:txBody>
          <a:bodyPr>
            <a:normAutofit fontScale="90000"/>
          </a:bodyPr>
          <a:lstStyle/>
          <a:p>
            <a:r>
              <a:rPr lang="en-IN" dirty="0"/>
              <a:t>Poisson Probability Distribution</a:t>
            </a:r>
          </a:p>
        </p:txBody>
      </p:sp>
      <p:sp>
        <p:nvSpPr>
          <p:cNvPr id="7" name="Rectangle 2">
            <a:extLst>
              <a:ext uri="{FF2B5EF4-FFF2-40B4-BE49-F238E27FC236}">
                <a16:creationId xmlns:a16="http://schemas.microsoft.com/office/drawing/2014/main" id="{8DF307EB-B47B-4F09-9602-EE3ED889BE0B}"/>
              </a:ext>
            </a:extLst>
          </p:cNvPr>
          <p:cNvSpPr>
            <a:spLocks noGrp="1" noChangeArrowheads="1"/>
          </p:cNvSpPr>
          <p:nvPr>
            <p:ph idx="1"/>
          </p:nvPr>
        </p:nvSpPr>
        <p:spPr bwMode="auto">
          <a:xfrm>
            <a:off x="174942" y="630091"/>
            <a:ext cx="11842115" cy="6248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Söhne"/>
              </a:rPr>
              <a:t>The Poisson distribution is characterized by a single parameter, often denoted as λ (lambda), which represents the average rate of events occurring in the interval. The probability mass function (PMF) of the Poisson distribution is given by the formula: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Söhne"/>
              </a:rPr>
              <a:t>P(X = k) = (e^(-λ) * </a:t>
            </a:r>
            <a:r>
              <a:rPr kumimoji="0" lang="en-US" altLang="en-US" sz="2000" b="0" i="0" u="none" strike="noStrike" cap="none" normalizeH="0" baseline="0" dirty="0" err="1">
                <a:ln>
                  <a:noFill/>
                </a:ln>
                <a:solidFill>
                  <a:schemeClr val="tx1"/>
                </a:solidFill>
                <a:effectLst/>
                <a:latin typeface="Söhne"/>
              </a:rPr>
              <a:t>λ^k</a:t>
            </a:r>
            <a:r>
              <a:rPr kumimoji="0" lang="en-US" altLang="en-US" sz="2000" b="0" i="0" u="none" strike="noStrike" cap="none" normalizeH="0" baseline="0" dirty="0">
                <a:ln>
                  <a:noFill/>
                </a:ln>
                <a:solidFill>
                  <a:schemeClr val="tx1"/>
                </a:solidFill>
                <a:effectLst/>
                <a:latin typeface="Söhne"/>
              </a:rPr>
              <a:t>) / k!</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Söhne"/>
              </a:rPr>
              <a:t>Where: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Söhne"/>
              </a:rPr>
              <a:t>P(X = k) is the probability of observing exactly k events in the interval.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Söhne"/>
              </a:rPr>
              <a:t>e is the base of the natural logarithm (approximately 2.71828).</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Söhne"/>
              </a:rPr>
              <a:t>λ is the average rate of events.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Söhne"/>
              </a:rPr>
              <a:t>k is the number of events observed.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Söhne"/>
              </a:rPr>
              <a:t>k! represents the factorial of k (k! = k * (k - 1) * (k - 2) * ... * 2 * 1).</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Söhne"/>
              </a:rPr>
              <a:t>It's important to note that the Poisson distribution is most suitable for situations where events are rare and independent. If events become more frequent or are not independent, other distributions like the binomial distribution or the normal distribution might be more appropriate.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Söhne"/>
              </a:rPr>
              <a:t>In practice, the Poisson distribution can be useful for predicting the likelihood of certain events occurring within a given time or space interval based on historical data or assumptions about the average rate of occurrence.</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000" b="0" i="0" u="none" strike="noStrike" cap="none" normalizeH="0" baseline="0" dirty="0">
                <a:ln>
                  <a:noFill/>
                </a:ln>
                <a:solidFill>
                  <a:schemeClr val="tx1"/>
                </a:solidFill>
                <a:effectLst/>
                <a:latin typeface="Söhne"/>
              </a:rPr>
            </a:b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177713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9BA53-7608-4EF7-9CC4-E77173646D98}"/>
              </a:ext>
            </a:extLst>
          </p:cNvPr>
          <p:cNvSpPr>
            <a:spLocks noGrp="1"/>
          </p:cNvSpPr>
          <p:nvPr>
            <p:ph type="title"/>
          </p:nvPr>
        </p:nvSpPr>
        <p:spPr>
          <a:xfrm>
            <a:off x="426720" y="223202"/>
            <a:ext cx="10927080" cy="457835"/>
          </a:xfrm>
        </p:spPr>
        <p:txBody>
          <a:bodyPr>
            <a:normAutofit fontScale="90000"/>
          </a:bodyPr>
          <a:lstStyle/>
          <a:p>
            <a:r>
              <a:rPr lang="en-IN" dirty="0"/>
              <a:t>Poisson Probability Distribution-Example</a:t>
            </a:r>
          </a:p>
        </p:txBody>
      </p:sp>
      <p:sp>
        <p:nvSpPr>
          <p:cNvPr id="7" name="Rectangle 2">
            <a:extLst>
              <a:ext uri="{FF2B5EF4-FFF2-40B4-BE49-F238E27FC236}">
                <a16:creationId xmlns:a16="http://schemas.microsoft.com/office/drawing/2014/main" id="{8DF307EB-B47B-4F09-9602-EE3ED889BE0B}"/>
              </a:ext>
            </a:extLst>
          </p:cNvPr>
          <p:cNvSpPr>
            <a:spLocks noGrp="1" noChangeArrowheads="1"/>
          </p:cNvSpPr>
          <p:nvPr>
            <p:ph idx="1"/>
          </p:nvPr>
        </p:nvSpPr>
        <p:spPr bwMode="auto">
          <a:xfrm>
            <a:off x="174942" y="614703"/>
            <a:ext cx="11842115" cy="6279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lgn="l">
              <a:buNone/>
            </a:pPr>
            <a:r>
              <a:rPr lang="en-US" sz="2000" b="0" i="0" dirty="0">
                <a:solidFill>
                  <a:srgbClr val="374151"/>
                </a:solidFill>
                <a:effectLst/>
                <a:latin typeface="Söhne"/>
              </a:rPr>
              <a:t>Example: Customer Arrivals at a Café Suppose you run a small café and you're interested in modeling the number of customers who arrive during the morning rush hour (from 8:00 AM to 10:00 AM). On average, you've observed that around 5 customers arrive during this time period.</a:t>
            </a:r>
          </a:p>
          <a:p>
            <a:pPr marL="0" indent="0" algn="l">
              <a:buNone/>
            </a:pPr>
            <a:r>
              <a:rPr lang="en-US" sz="2000" b="0" i="0" dirty="0">
                <a:solidFill>
                  <a:srgbClr val="374151"/>
                </a:solidFill>
                <a:effectLst/>
                <a:latin typeface="Söhne"/>
              </a:rPr>
              <a:t>You can use the Poisson distribution to answer questions like: What's the probability of having exactly 3 customers during this time frame? Or what's the probability of having more than 7 customers?</a:t>
            </a:r>
          </a:p>
          <a:p>
            <a:pPr marL="0" indent="0" algn="l">
              <a:buNone/>
            </a:pPr>
            <a:r>
              <a:rPr lang="en-US" sz="2000" b="0" i="0" dirty="0">
                <a:solidFill>
                  <a:srgbClr val="374151"/>
                </a:solidFill>
                <a:effectLst/>
                <a:latin typeface="Söhne"/>
              </a:rPr>
              <a:t>Using the Poisson distribution formula: P(X = k) = (e^(-λ) * </a:t>
            </a:r>
            <a:r>
              <a:rPr lang="en-US" sz="2000" b="0" i="0" dirty="0" err="1">
                <a:solidFill>
                  <a:srgbClr val="374151"/>
                </a:solidFill>
                <a:effectLst/>
                <a:latin typeface="Söhne"/>
              </a:rPr>
              <a:t>λ^k</a:t>
            </a:r>
            <a:r>
              <a:rPr lang="en-US" sz="2000" b="0" i="0" dirty="0">
                <a:solidFill>
                  <a:srgbClr val="374151"/>
                </a:solidFill>
                <a:effectLst/>
                <a:latin typeface="Söhne"/>
              </a:rPr>
              <a:t>) / k!</a:t>
            </a:r>
          </a:p>
          <a:p>
            <a:pPr marL="0" indent="0" algn="l">
              <a:buNone/>
            </a:pPr>
            <a:r>
              <a:rPr lang="en-US" sz="2000" b="0" i="0" dirty="0">
                <a:solidFill>
                  <a:srgbClr val="374151"/>
                </a:solidFill>
                <a:effectLst/>
                <a:latin typeface="Söhne"/>
              </a:rPr>
              <a:t>Where: </a:t>
            </a:r>
          </a:p>
          <a:p>
            <a:pPr marL="0" indent="0" algn="l">
              <a:buNone/>
            </a:pPr>
            <a:r>
              <a:rPr lang="en-US" sz="2000" b="0" i="0" dirty="0">
                <a:solidFill>
                  <a:srgbClr val="374151"/>
                </a:solidFill>
                <a:effectLst/>
                <a:latin typeface="Söhne"/>
              </a:rPr>
              <a:t>λ (lambda) = 5 (average number of customer arrivals during the morning rush hour) k = the number of customers we're interested in</a:t>
            </a:r>
          </a:p>
          <a:p>
            <a:pPr algn="l"/>
            <a:endParaRPr lang="en-US" sz="2000" b="0" i="0" dirty="0">
              <a:solidFill>
                <a:srgbClr val="374151"/>
              </a:solidFill>
              <a:effectLst/>
              <a:latin typeface="Söhne"/>
            </a:endParaRPr>
          </a:p>
          <a:p>
            <a:pPr marL="0" indent="0" algn="l">
              <a:buNone/>
            </a:pPr>
            <a:r>
              <a:rPr lang="en-US" sz="2000" b="0" i="0" dirty="0">
                <a:solidFill>
                  <a:srgbClr val="374151"/>
                </a:solidFill>
                <a:effectLst/>
                <a:latin typeface="Söhne"/>
              </a:rPr>
              <a:t>Let's calculate a few probabilities:</a:t>
            </a:r>
          </a:p>
          <a:p>
            <a:pPr algn="l">
              <a:buFont typeface="+mj-lt"/>
              <a:buAutoNum type="arabicPeriod"/>
            </a:pPr>
            <a:r>
              <a:rPr lang="en-US" sz="2000" b="0" i="0" dirty="0">
                <a:solidFill>
                  <a:srgbClr val="374151"/>
                </a:solidFill>
                <a:effectLst/>
                <a:latin typeface="Söhne"/>
              </a:rPr>
              <a:t>Probability of having exactly 3 customers (k = 3): P(X = 3) = (e^(-5) * 5^3) / 3! ≈ 0.1404</a:t>
            </a:r>
          </a:p>
          <a:p>
            <a:pPr algn="l">
              <a:buFont typeface="+mj-lt"/>
              <a:buAutoNum type="arabicPeriod"/>
            </a:pPr>
            <a:r>
              <a:rPr lang="en-US" sz="2000" b="0" i="0" dirty="0">
                <a:solidFill>
                  <a:srgbClr val="374151"/>
                </a:solidFill>
                <a:effectLst/>
                <a:latin typeface="Söhne"/>
              </a:rPr>
              <a:t>Probability of having more than 7 customers: P(X &gt; 7) = 1 - P(X ≤ 7) Calculate P(X ≤ 7) by adding up probabilities for k = 0 to 7: P(X ≤ 7) = P(X = 0) + P(X = 1) + P(X = 2) + ... + P(X = 7) Then, subtract from 1 to get P(X &gt; 7).</a:t>
            </a:r>
          </a:p>
          <a:p>
            <a:pPr marL="0" indent="0" algn="l">
              <a:buNone/>
            </a:pPr>
            <a:endParaRPr lang="en-US" sz="2000" b="0" i="0" dirty="0">
              <a:solidFill>
                <a:srgbClr val="374151"/>
              </a:solidFill>
              <a:effectLst/>
              <a:latin typeface="Söhne"/>
            </a:endParaRPr>
          </a:p>
          <a:p>
            <a:pPr marL="0" indent="0" algn="l">
              <a:buNone/>
            </a:pPr>
            <a:r>
              <a:rPr lang="en-US" sz="2000" b="0" i="0" dirty="0">
                <a:solidFill>
                  <a:srgbClr val="374151"/>
                </a:solidFill>
                <a:effectLst/>
                <a:latin typeface="Söhne"/>
              </a:rPr>
              <a:t>This example demonstrates how the Poisson distribution can be used to estimate the likelihood of specific event counts occurring based on an average rate. Remember that the Poisson distribution is appropriate when events are rare and independent, which might not be the case if the arrival rate becomes very high or if customer arrivals are influenced by external factors.</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000" b="0" i="0" u="none" strike="noStrike" cap="none" normalizeH="0" baseline="0" dirty="0">
                <a:ln>
                  <a:noFill/>
                </a:ln>
                <a:solidFill>
                  <a:schemeClr val="tx1"/>
                </a:solidFill>
                <a:effectLst/>
                <a:latin typeface="Söhne"/>
              </a:rPr>
            </a:b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158990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9BA53-7608-4EF7-9CC4-E77173646D98}"/>
              </a:ext>
            </a:extLst>
          </p:cNvPr>
          <p:cNvSpPr>
            <a:spLocks noGrp="1"/>
          </p:cNvSpPr>
          <p:nvPr>
            <p:ph type="title"/>
          </p:nvPr>
        </p:nvSpPr>
        <p:spPr>
          <a:xfrm>
            <a:off x="426720" y="223202"/>
            <a:ext cx="10927080" cy="457835"/>
          </a:xfrm>
        </p:spPr>
        <p:txBody>
          <a:bodyPr>
            <a:normAutofit fontScale="90000"/>
          </a:bodyPr>
          <a:lstStyle/>
          <a:p>
            <a:r>
              <a:rPr lang="en-IN" dirty="0"/>
              <a:t>Poisson Probability Distribution-Mean and Variance</a:t>
            </a:r>
          </a:p>
        </p:txBody>
      </p:sp>
      <p:sp>
        <p:nvSpPr>
          <p:cNvPr id="7" name="Rectangle 2">
            <a:extLst>
              <a:ext uri="{FF2B5EF4-FFF2-40B4-BE49-F238E27FC236}">
                <a16:creationId xmlns:a16="http://schemas.microsoft.com/office/drawing/2014/main" id="{8DF307EB-B47B-4F09-9602-EE3ED889BE0B}"/>
              </a:ext>
            </a:extLst>
          </p:cNvPr>
          <p:cNvSpPr>
            <a:spLocks noGrp="1" noChangeArrowheads="1"/>
          </p:cNvSpPr>
          <p:nvPr>
            <p:ph idx="1"/>
          </p:nvPr>
        </p:nvSpPr>
        <p:spPr bwMode="auto">
          <a:xfrm>
            <a:off x="174942" y="681037"/>
            <a:ext cx="11842115" cy="6790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lgn="l">
              <a:buNone/>
            </a:pPr>
            <a:r>
              <a:rPr lang="en-US" sz="2400" b="0" i="0" dirty="0">
                <a:solidFill>
                  <a:srgbClr val="374151"/>
                </a:solidFill>
                <a:effectLst/>
                <a:latin typeface="Söhne"/>
              </a:rPr>
              <a:t>For a Poisson distribution with parameter λ (lambda), the mean (μ) and variance (σ²) are given by the same parameter λ:</a:t>
            </a:r>
          </a:p>
          <a:p>
            <a:pPr marL="0" indent="0" algn="l">
              <a:buNone/>
            </a:pPr>
            <a:endParaRPr lang="en-US" sz="2400" b="0" i="0" dirty="0">
              <a:solidFill>
                <a:srgbClr val="374151"/>
              </a:solidFill>
              <a:effectLst/>
              <a:latin typeface="Söhne"/>
            </a:endParaRPr>
          </a:p>
          <a:p>
            <a:pPr marL="0" indent="0" algn="l">
              <a:buNone/>
            </a:pPr>
            <a:r>
              <a:rPr lang="en-US" sz="2400" b="0" i="0" dirty="0">
                <a:solidFill>
                  <a:srgbClr val="374151"/>
                </a:solidFill>
                <a:effectLst/>
                <a:latin typeface="Söhne"/>
              </a:rPr>
              <a:t>Mean (μ) = λ Variance (σ²) = λ</a:t>
            </a:r>
          </a:p>
          <a:p>
            <a:pPr marL="0" indent="0" algn="l">
              <a:buNone/>
            </a:pPr>
            <a:endParaRPr lang="en-US" sz="2400" b="0" i="0" dirty="0">
              <a:solidFill>
                <a:srgbClr val="374151"/>
              </a:solidFill>
              <a:effectLst/>
              <a:latin typeface="Söhne"/>
            </a:endParaRPr>
          </a:p>
          <a:p>
            <a:pPr marL="0" indent="0" algn="l">
              <a:buNone/>
            </a:pPr>
            <a:r>
              <a:rPr lang="en-US" sz="2400" b="0" i="0" dirty="0">
                <a:solidFill>
                  <a:srgbClr val="374151"/>
                </a:solidFill>
                <a:effectLst/>
                <a:latin typeface="Söhne"/>
              </a:rPr>
              <a:t>In mathematical terms, this relationship is expressed as follows:</a:t>
            </a:r>
          </a:p>
          <a:p>
            <a:pPr marL="0" indent="0" algn="l">
              <a:buNone/>
            </a:pPr>
            <a:endParaRPr lang="en-US" sz="2400" b="0" i="0" dirty="0">
              <a:solidFill>
                <a:srgbClr val="374151"/>
              </a:solidFill>
              <a:effectLst/>
              <a:latin typeface="Söhne"/>
            </a:endParaRPr>
          </a:p>
          <a:p>
            <a:pPr marL="0" indent="0" algn="l">
              <a:buNone/>
            </a:pPr>
            <a:r>
              <a:rPr lang="en-US" sz="2400" b="0" i="0" dirty="0">
                <a:solidFill>
                  <a:srgbClr val="374151"/>
                </a:solidFill>
                <a:effectLst/>
                <a:latin typeface="Söhne"/>
              </a:rPr>
              <a:t>μ = λ σ² = λ</a:t>
            </a:r>
          </a:p>
          <a:p>
            <a:pPr marL="0" indent="0" algn="l">
              <a:buNone/>
            </a:pPr>
            <a:endParaRPr lang="en-US" sz="2400" b="0" i="0" dirty="0">
              <a:solidFill>
                <a:srgbClr val="374151"/>
              </a:solidFill>
              <a:effectLst/>
              <a:latin typeface="Söhne"/>
            </a:endParaRPr>
          </a:p>
          <a:p>
            <a:pPr marL="0" indent="0" algn="l">
              <a:buNone/>
            </a:pPr>
            <a:r>
              <a:rPr lang="en-US" sz="2400" b="0" i="0" dirty="0">
                <a:solidFill>
                  <a:srgbClr val="374151"/>
                </a:solidFill>
                <a:effectLst/>
                <a:latin typeface="Söhne"/>
              </a:rPr>
              <a:t>This means that the average number of events in a Poisson distribution is equal to its variance. This relationship is a unique characteristic of the Poisson distribution. It also makes sense intuitively, as the Poisson distribution is based on the assumption that events occur at a constant average rate, and both the mean and variance reflect this rate of occurrence.</a:t>
            </a:r>
          </a:p>
          <a:p>
            <a:pPr marL="0" indent="0" algn="l">
              <a:buNone/>
            </a:pPr>
            <a:endParaRPr lang="en-US" sz="2400" b="0" i="0" dirty="0">
              <a:solidFill>
                <a:srgbClr val="374151"/>
              </a:solidFill>
              <a:effectLst/>
              <a:latin typeface="Söhne"/>
            </a:endParaRPr>
          </a:p>
          <a:p>
            <a:pPr marL="0" indent="0" algn="l">
              <a:buNone/>
            </a:pPr>
            <a:r>
              <a:rPr lang="en-US" sz="2400" b="0" i="0" dirty="0">
                <a:solidFill>
                  <a:srgbClr val="374151"/>
                </a:solidFill>
                <a:effectLst/>
                <a:latin typeface="Söhne"/>
              </a:rPr>
              <a:t>So, in the example we discussed earlier with the café's customer arrivals, if the average number of customers arriving during the morning rush hour is λ = 5, then both the mean and the variance of customer arrivals during that time period would be 5.</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400" b="0" i="0" u="none" strike="noStrike" cap="none" normalizeH="0" baseline="0" dirty="0">
                <a:ln>
                  <a:noFill/>
                </a:ln>
                <a:solidFill>
                  <a:schemeClr val="tx1"/>
                </a:solidFill>
                <a:effectLst/>
                <a:latin typeface="Söhne"/>
              </a:rPr>
            </a:b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04928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F3DFB-62C5-4749-9BF1-DC61A3923F7B}"/>
              </a:ext>
            </a:extLst>
          </p:cNvPr>
          <p:cNvSpPr>
            <a:spLocks noGrp="1"/>
          </p:cNvSpPr>
          <p:nvPr>
            <p:ph type="title"/>
          </p:nvPr>
        </p:nvSpPr>
        <p:spPr>
          <a:xfrm>
            <a:off x="839788" y="365126"/>
            <a:ext cx="10515600" cy="811214"/>
          </a:xfrm>
        </p:spPr>
        <p:txBody>
          <a:bodyPr>
            <a:normAutofit fontScale="90000"/>
          </a:bodyPr>
          <a:lstStyle/>
          <a:p>
            <a:r>
              <a:rPr lang="en-IN" sz="3100" b="1" dirty="0"/>
              <a:t>Quantitative Data-</a:t>
            </a:r>
            <a:r>
              <a:rPr lang="en-US" sz="2000" b="0" i="0" dirty="0">
                <a:solidFill>
                  <a:srgbClr val="444444"/>
                </a:solidFill>
                <a:effectLst/>
                <a:latin typeface="Poppins" panose="00000500000000000000" pitchFamily="2" charset="0"/>
              </a:rPr>
              <a:t>Quantitative data can be expressed in numerical values, making it countable and including statistical data analysis. These kinds of data are also known as Numerical data.</a:t>
            </a:r>
            <a:endParaRPr lang="en-IN" sz="2000" dirty="0"/>
          </a:p>
        </p:txBody>
      </p:sp>
      <p:sp>
        <p:nvSpPr>
          <p:cNvPr id="3" name="Text Placeholder 2">
            <a:extLst>
              <a:ext uri="{FF2B5EF4-FFF2-40B4-BE49-F238E27FC236}">
                <a16:creationId xmlns:a16="http://schemas.microsoft.com/office/drawing/2014/main" id="{F3C3F05D-313D-4A99-9C66-87535165E57F}"/>
              </a:ext>
            </a:extLst>
          </p:cNvPr>
          <p:cNvSpPr>
            <a:spLocks noGrp="1"/>
          </p:cNvSpPr>
          <p:nvPr>
            <p:ph type="body" idx="1"/>
          </p:nvPr>
        </p:nvSpPr>
        <p:spPr>
          <a:xfrm>
            <a:off x="938213" y="1295401"/>
            <a:ext cx="5157787" cy="395287"/>
          </a:xfrm>
        </p:spPr>
        <p:txBody>
          <a:bodyPr>
            <a:normAutofit lnSpcReduction="10000"/>
          </a:bodyPr>
          <a:lstStyle/>
          <a:p>
            <a:r>
              <a:rPr lang="en-IN" dirty="0"/>
              <a:t>Discrete</a:t>
            </a:r>
          </a:p>
        </p:txBody>
      </p:sp>
      <p:sp>
        <p:nvSpPr>
          <p:cNvPr id="4" name="Content Placeholder 3">
            <a:extLst>
              <a:ext uri="{FF2B5EF4-FFF2-40B4-BE49-F238E27FC236}">
                <a16:creationId xmlns:a16="http://schemas.microsoft.com/office/drawing/2014/main" id="{405E4EE7-37E2-47F0-ACBC-8324C004E1CA}"/>
              </a:ext>
            </a:extLst>
          </p:cNvPr>
          <p:cNvSpPr>
            <a:spLocks noGrp="1"/>
          </p:cNvSpPr>
          <p:nvPr>
            <p:ph sz="half" idx="2"/>
          </p:nvPr>
        </p:nvSpPr>
        <p:spPr>
          <a:xfrm>
            <a:off x="839788" y="1666876"/>
            <a:ext cx="5157787" cy="4522787"/>
          </a:xfrm>
        </p:spPr>
        <p:txBody>
          <a:bodyPr>
            <a:normAutofit fontScale="70000" lnSpcReduction="20000"/>
          </a:bodyPr>
          <a:lstStyle/>
          <a:p>
            <a:pPr algn="l" fontAlgn="base"/>
            <a:r>
              <a:rPr lang="en-US" b="0" i="0" dirty="0">
                <a:solidFill>
                  <a:srgbClr val="444444"/>
                </a:solidFill>
                <a:effectLst/>
                <a:latin typeface="Poppins" panose="00000500000000000000" pitchFamily="2" charset="0"/>
              </a:rPr>
              <a:t>The term discrete means distinct or separate. The discrete data contain the values that fall under integers or whole numbers. The total number of students in a class is an example of discrete data. These data can’t be broken into decimal or fraction values. The discrete data are countable and have finite values</a:t>
            </a:r>
          </a:p>
          <a:p>
            <a:pPr marL="0" indent="0" algn="l" fontAlgn="base">
              <a:buNone/>
            </a:pPr>
            <a:r>
              <a:rPr lang="en-US" b="1" i="0" dirty="0">
                <a:effectLst/>
                <a:latin typeface="Poppins" panose="00000500000000000000" pitchFamily="2" charset="0"/>
              </a:rPr>
              <a:t>Examples of Discrete Data : </a:t>
            </a:r>
          </a:p>
          <a:p>
            <a:pPr algn="l" fontAlgn="base">
              <a:buFont typeface="Arial" panose="020B0604020202020204" pitchFamily="34" charset="0"/>
              <a:buChar char="•"/>
            </a:pPr>
            <a:r>
              <a:rPr lang="en-US" b="0" i="0" dirty="0">
                <a:solidFill>
                  <a:srgbClr val="444444"/>
                </a:solidFill>
                <a:effectLst/>
                <a:latin typeface="Poppins" panose="00000500000000000000" pitchFamily="2" charset="0"/>
              </a:rPr>
              <a:t>Total numbers of students present in a class</a:t>
            </a:r>
          </a:p>
          <a:p>
            <a:pPr algn="l" fontAlgn="base">
              <a:buFont typeface="Arial" panose="020B0604020202020204" pitchFamily="34" charset="0"/>
              <a:buChar char="•"/>
            </a:pPr>
            <a:r>
              <a:rPr lang="en-US" b="0" i="0" dirty="0">
                <a:solidFill>
                  <a:srgbClr val="444444"/>
                </a:solidFill>
                <a:effectLst/>
                <a:latin typeface="Poppins" panose="00000500000000000000" pitchFamily="2" charset="0"/>
              </a:rPr>
              <a:t>Numbers of employees in a company</a:t>
            </a:r>
          </a:p>
          <a:p>
            <a:pPr algn="l" fontAlgn="base">
              <a:buFont typeface="Arial" panose="020B0604020202020204" pitchFamily="34" charset="0"/>
              <a:buChar char="•"/>
            </a:pPr>
            <a:r>
              <a:rPr lang="en-US" b="0" i="0" dirty="0">
                <a:solidFill>
                  <a:srgbClr val="444444"/>
                </a:solidFill>
                <a:effectLst/>
                <a:latin typeface="Poppins" panose="00000500000000000000" pitchFamily="2" charset="0"/>
              </a:rPr>
              <a:t>The total number of players who participated in a competition</a:t>
            </a:r>
          </a:p>
          <a:p>
            <a:pPr algn="l" fontAlgn="base">
              <a:buFont typeface="Arial" panose="020B0604020202020204" pitchFamily="34" charset="0"/>
              <a:buChar char="•"/>
            </a:pPr>
            <a:r>
              <a:rPr lang="en-US" b="0" i="0" dirty="0">
                <a:solidFill>
                  <a:srgbClr val="444444"/>
                </a:solidFill>
                <a:effectLst/>
                <a:latin typeface="Poppins" panose="00000500000000000000" pitchFamily="2" charset="0"/>
              </a:rPr>
              <a:t>Days in a week</a:t>
            </a:r>
          </a:p>
          <a:p>
            <a:endParaRPr lang="en-IN" dirty="0"/>
          </a:p>
        </p:txBody>
      </p:sp>
      <p:sp>
        <p:nvSpPr>
          <p:cNvPr id="5" name="Text Placeholder 4">
            <a:extLst>
              <a:ext uri="{FF2B5EF4-FFF2-40B4-BE49-F238E27FC236}">
                <a16:creationId xmlns:a16="http://schemas.microsoft.com/office/drawing/2014/main" id="{7E431EA8-4EFF-4645-8F6E-B5AC0ABB870C}"/>
              </a:ext>
            </a:extLst>
          </p:cNvPr>
          <p:cNvSpPr>
            <a:spLocks noGrp="1"/>
          </p:cNvSpPr>
          <p:nvPr>
            <p:ph type="body" sz="quarter" idx="3"/>
          </p:nvPr>
        </p:nvSpPr>
        <p:spPr>
          <a:xfrm>
            <a:off x="6172200" y="1176339"/>
            <a:ext cx="5183188" cy="490537"/>
          </a:xfrm>
        </p:spPr>
        <p:txBody>
          <a:bodyPr>
            <a:normAutofit lnSpcReduction="10000"/>
          </a:bodyPr>
          <a:lstStyle/>
          <a:p>
            <a:r>
              <a:rPr lang="en-IN" dirty="0"/>
              <a:t>Continuous</a:t>
            </a:r>
          </a:p>
        </p:txBody>
      </p:sp>
      <p:sp>
        <p:nvSpPr>
          <p:cNvPr id="6" name="Content Placeholder 5">
            <a:extLst>
              <a:ext uri="{FF2B5EF4-FFF2-40B4-BE49-F238E27FC236}">
                <a16:creationId xmlns:a16="http://schemas.microsoft.com/office/drawing/2014/main" id="{8453342C-D7F2-4E3D-88A2-51109B434086}"/>
              </a:ext>
            </a:extLst>
          </p:cNvPr>
          <p:cNvSpPr>
            <a:spLocks noGrp="1"/>
          </p:cNvSpPr>
          <p:nvPr>
            <p:ph sz="quarter" idx="4"/>
          </p:nvPr>
        </p:nvSpPr>
        <p:spPr>
          <a:xfrm>
            <a:off x="6172200" y="1690688"/>
            <a:ext cx="5183188" cy="4498975"/>
          </a:xfrm>
        </p:spPr>
        <p:txBody>
          <a:bodyPr>
            <a:normAutofit fontScale="70000" lnSpcReduction="20000"/>
          </a:bodyPr>
          <a:lstStyle/>
          <a:p>
            <a:r>
              <a:rPr lang="en-US" b="0" i="0" dirty="0">
                <a:solidFill>
                  <a:srgbClr val="444444"/>
                </a:solidFill>
                <a:effectLst/>
                <a:latin typeface="Poppins" panose="00000500000000000000" pitchFamily="2" charset="0"/>
              </a:rPr>
              <a:t>Continuous data are in the form of fractional numbers. It can be the version of an android phone, the height of a person, the length of an object, etc. Continuous data represents information that can be divided into smaller levels. The continuous variable can take any value within a range. </a:t>
            </a:r>
          </a:p>
          <a:p>
            <a:pPr marL="0" indent="0" algn="l" fontAlgn="base">
              <a:buNone/>
            </a:pPr>
            <a:r>
              <a:rPr lang="en-US" b="1" i="0" dirty="0">
                <a:effectLst/>
                <a:latin typeface="Poppins" panose="00000500000000000000" pitchFamily="2" charset="0"/>
              </a:rPr>
              <a:t>Examples of Continuous Data : </a:t>
            </a:r>
          </a:p>
          <a:p>
            <a:pPr algn="l" fontAlgn="base">
              <a:buFont typeface="Arial" panose="020B0604020202020204" pitchFamily="34" charset="0"/>
              <a:buChar char="•"/>
            </a:pPr>
            <a:r>
              <a:rPr lang="en-US" b="0" i="0" dirty="0">
                <a:solidFill>
                  <a:srgbClr val="444444"/>
                </a:solidFill>
                <a:effectLst/>
                <a:latin typeface="Poppins" panose="00000500000000000000" pitchFamily="2" charset="0"/>
              </a:rPr>
              <a:t>Height of a person</a:t>
            </a:r>
          </a:p>
          <a:p>
            <a:pPr algn="l" fontAlgn="base">
              <a:buFont typeface="Arial" panose="020B0604020202020204" pitchFamily="34" charset="0"/>
              <a:buChar char="•"/>
            </a:pPr>
            <a:r>
              <a:rPr lang="en-US" b="0" i="0" dirty="0">
                <a:solidFill>
                  <a:srgbClr val="444444"/>
                </a:solidFill>
                <a:effectLst/>
                <a:latin typeface="Poppins" panose="00000500000000000000" pitchFamily="2" charset="0"/>
              </a:rPr>
              <a:t>Speed of a vehicle</a:t>
            </a:r>
          </a:p>
          <a:p>
            <a:pPr algn="l" fontAlgn="base">
              <a:buFont typeface="Arial" panose="020B0604020202020204" pitchFamily="34" charset="0"/>
              <a:buChar char="•"/>
            </a:pPr>
            <a:r>
              <a:rPr lang="en-US" b="0" i="0" dirty="0">
                <a:solidFill>
                  <a:srgbClr val="444444"/>
                </a:solidFill>
                <a:effectLst/>
                <a:latin typeface="Poppins" panose="00000500000000000000" pitchFamily="2" charset="0"/>
              </a:rPr>
              <a:t>“Time-taken” to finish the work </a:t>
            </a:r>
          </a:p>
          <a:p>
            <a:pPr algn="l" fontAlgn="base">
              <a:buFont typeface="Arial" panose="020B0604020202020204" pitchFamily="34" charset="0"/>
              <a:buChar char="•"/>
            </a:pPr>
            <a:r>
              <a:rPr lang="en-US" b="0" i="0" dirty="0">
                <a:solidFill>
                  <a:srgbClr val="444444"/>
                </a:solidFill>
                <a:effectLst/>
                <a:latin typeface="Poppins" panose="00000500000000000000" pitchFamily="2" charset="0"/>
              </a:rPr>
              <a:t>Wi-Fi Frequency</a:t>
            </a:r>
          </a:p>
          <a:p>
            <a:pPr algn="l" fontAlgn="base">
              <a:buFont typeface="Arial" panose="020B0604020202020204" pitchFamily="34" charset="0"/>
              <a:buChar char="•"/>
            </a:pPr>
            <a:r>
              <a:rPr lang="en-US" b="0" i="0" dirty="0">
                <a:solidFill>
                  <a:srgbClr val="444444"/>
                </a:solidFill>
                <a:effectLst/>
                <a:latin typeface="Poppins" panose="00000500000000000000" pitchFamily="2" charset="0"/>
              </a:rPr>
              <a:t>Market share price</a:t>
            </a:r>
          </a:p>
          <a:p>
            <a:endParaRPr lang="en-IN" dirty="0"/>
          </a:p>
        </p:txBody>
      </p:sp>
    </p:spTree>
    <p:extLst>
      <p:ext uri="{BB962C8B-B14F-4D97-AF65-F5344CB8AC3E}">
        <p14:creationId xmlns:p14="http://schemas.microsoft.com/office/powerpoint/2010/main" val="3114157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CF65E-57D7-441E-9D2E-9207B6876664}"/>
              </a:ext>
            </a:extLst>
          </p:cNvPr>
          <p:cNvSpPr>
            <a:spLocks noGrp="1"/>
          </p:cNvSpPr>
          <p:nvPr>
            <p:ph type="title"/>
          </p:nvPr>
        </p:nvSpPr>
        <p:spPr>
          <a:xfrm>
            <a:off x="111760" y="373322"/>
            <a:ext cx="11242040" cy="650239"/>
          </a:xfrm>
        </p:spPr>
        <p:txBody>
          <a:bodyPr>
            <a:normAutofit fontScale="90000"/>
          </a:bodyPr>
          <a:lstStyle/>
          <a:p>
            <a:r>
              <a:rPr lang="en-IN" dirty="0"/>
              <a:t>Continuous Probability Distribution</a:t>
            </a:r>
          </a:p>
        </p:txBody>
      </p:sp>
      <p:sp>
        <p:nvSpPr>
          <p:cNvPr id="4" name="TextBox 3">
            <a:extLst>
              <a:ext uri="{FF2B5EF4-FFF2-40B4-BE49-F238E27FC236}">
                <a16:creationId xmlns:a16="http://schemas.microsoft.com/office/drawing/2014/main" id="{84A41663-5B82-4396-B129-4BD041E20F71}"/>
              </a:ext>
            </a:extLst>
          </p:cNvPr>
          <p:cNvSpPr txBox="1"/>
          <p:nvPr/>
        </p:nvSpPr>
        <p:spPr>
          <a:xfrm>
            <a:off x="111760" y="1173363"/>
            <a:ext cx="12004040" cy="1754326"/>
          </a:xfrm>
          <a:prstGeom prst="rect">
            <a:avLst/>
          </a:prstGeom>
          <a:noFill/>
        </p:spPr>
        <p:txBody>
          <a:bodyPr wrap="square">
            <a:spAutoFit/>
          </a:bodyPr>
          <a:lstStyle/>
          <a:p>
            <a:r>
              <a:rPr lang="en-US" dirty="0">
                <a:effectLst/>
              </a:rPr>
              <a:t>A continuous probability distribution usually results from measuring something, such as the distance from the dormitory to the classroom, the weight of an individual, or the amount of bonus earned by CEOs. As an example, at Dave’s Inlet Fish Shack flounder is the featured, fresh-fish menu item. The distribution of the amount of flounder sold per day has a mean of 10.0 pounds per day and a standard deviation of 3.0 pounds per day. This distribution is continuous because Dave, the owner, “measures” the amount of flounder sold each day. It is important to realize that a continuous random variable has an infinite number of values within a particular range. So, for a continuous random variable, probability is for a range of values.</a:t>
            </a:r>
            <a:endParaRPr lang="en-IN" dirty="0"/>
          </a:p>
        </p:txBody>
      </p:sp>
      <p:sp>
        <p:nvSpPr>
          <p:cNvPr id="5" name="Title 1">
            <a:extLst>
              <a:ext uri="{FF2B5EF4-FFF2-40B4-BE49-F238E27FC236}">
                <a16:creationId xmlns:a16="http://schemas.microsoft.com/office/drawing/2014/main" id="{4963926A-DA5E-483F-9DF6-C427FD28A968}"/>
              </a:ext>
            </a:extLst>
          </p:cNvPr>
          <p:cNvSpPr txBox="1">
            <a:spLocks/>
          </p:cNvSpPr>
          <p:nvPr/>
        </p:nvSpPr>
        <p:spPr>
          <a:xfrm>
            <a:off x="111760" y="3227293"/>
            <a:ext cx="11242040" cy="403414"/>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400" b="1" i="1" dirty="0"/>
              <a:t>Uniform Probability Distributions:</a:t>
            </a:r>
          </a:p>
        </p:txBody>
      </p:sp>
      <p:sp>
        <p:nvSpPr>
          <p:cNvPr id="7" name="TextBox 6">
            <a:extLst>
              <a:ext uri="{FF2B5EF4-FFF2-40B4-BE49-F238E27FC236}">
                <a16:creationId xmlns:a16="http://schemas.microsoft.com/office/drawing/2014/main" id="{8F2398F3-7378-4EF8-B721-33BEE4FD6954}"/>
              </a:ext>
            </a:extLst>
          </p:cNvPr>
          <p:cNvSpPr txBox="1"/>
          <p:nvPr/>
        </p:nvSpPr>
        <p:spPr>
          <a:xfrm>
            <a:off x="111760" y="3913703"/>
            <a:ext cx="11813540" cy="2585323"/>
          </a:xfrm>
          <a:prstGeom prst="rect">
            <a:avLst/>
          </a:prstGeom>
          <a:noFill/>
        </p:spPr>
        <p:txBody>
          <a:bodyPr wrap="square">
            <a:spAutoFit/>
          </a:bodyPr>
          <a:lstStyle/>
          <a:p>
            <a:r>
              <a:rPr lang="en-US" dirty="0">
                <a:effectLst/>
              </a:rPr>
              <a:t>The uniform probability distribution is the simplest distribution for a continuous random variable. This distribution is rectangular in shape and is completely defined by its minimum and maximum values. Here are some examples that follow a uniform distribution.</a:t>
            </a:r>
          </a:p>
          <a:p>
            <a:pPr>
              <a:buFont typeface="Arial" panose="020B0604020202020204" pitchFamily="34" charset="0"/>
              <a:buChar char="•"/>
            </a:pPr>
            <a:r>
              <a:rPr lang="en-US" dirty="0">
                <a:effectLst/>
              </a:rPr>
              <a:t>The sales of gasoline at the Kwik Fill in Medina, New York, follow a uniform distribution that varies between 2,000 and 5,000 gallons per day. The random variable is the number of gallons sold per day and is continuous within the interval between 2,000 gallons and 5,000 gallons.</a:t>
            </a:r>
          </a:p>
          <a:p>
            <a:pPr>
              <a:buFont typeface="Arial" panose="020B0604020202020204" pitchFamily="34" charset="0"/>
              <a:buChar char="•"/>
            </a:pPr>
            <a:r>
              <a:rPr lang="en-US" dirty="0">
                <a:effectLst/>
              </a:rPr>
              <a:t>Volunteers at the Grand Strand Public Library prepare federal income tax forms. The time to prepare form 1040-EZ follows a uniform distribution over the interval between 10 minutes and 30 minutes. The random variable is the number of minutes to complete the form, and it can assume any value between 10 and 30.</a:t>
            </a:r>
          </a:p>
        </p:txBody>
      </p:sp>
    </p:spTree>
    <p:extLst>
      <p:ext uri="{BB962C8B-B14F-4D97-AF65-F5344CB8AC3E}">
        <p14:creationId xmlns:p14="http://schemas.microsoft.com/office/powerpoint/2010/main" val="20491088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D2A1C-55D7-4AEA-ABAB-3F9020EAE2C0}"/>
              </a:ext>
            </a:extLst>
          </p:cNvPr>
          <p:cNvSpPr>
            <a:spLocks noGrp="1"/>
          </p:cNvSpPr>
          <p:nvPr>
            <p:ph type="title"/>
          </p:nvPr>
        </p:nvSpPr>
        <p:spPr>
          <a:xfrm>
            <a:off x="142240" y="141605"/>
            <a:ext cx="11231880" cy="640715"/>
          </a:xfrm>
        </p:spPr>
        <p:txBody>
          <a:bodyPr>
            <a:normAutofit/>
          </a:bodyPr>
          <a:lstStyle/>
          <a:p>
            <a:r>
              <a:rPr lang="en-IN" sz="2400" b="1" i="1" dirty="0"/>
              <a:t>Continuous Uniform Probability Distributions:</a:t>
            </a:r>
          </a:p>
        </p:txBody>
      </p:sp>
      <p:pic>
        <p:nvPicPr>
          <p:cNvPr id="5" name="Picture 4">
            <a:extLst>
              <a:ext uri="{FF2B5EF4-FFF2-40B4-BE49-F238E27FC236}">
                <a16:creationId xmlns:a16="http://schemas.microsoft.com/office/drawing/2014/main" id="{7B1C1A40-FE3B-450F-A3FD-7103A33BD48B}"/>
              </a:ext>
            </a:extLst>
          </p:cNvPr>
          <p:cNvPicPr>
            <a:picLocks noChangeAspect="1"/>
          </p:cNvPicPr>
          <p:nvPr/>
        </p:nvPicPr>
        <p:blipFill>
          <a:blip r:embed="rId2"/>
          <a:stretch>
            <a:fillRect/>
          </a:stretch>
        </p:blipFill>
        <p:spPr>
          <a:xfrm>
            <a:off x="0" y="662305"/>
            <a:ext cx="12192000" cy="2647950"/>
          </a:xfrm>
          <a:prstGeom prst="rect">
            <a:avLst/>
          </a:prstGeom>
        </p:spPr>
      </p:pic>
      <p:pic>
        <p:nvPicPr>
          <p:cNvPr id="8" name="Picture 7">
            <a:extLst>
              <a:ext uri="{FF2B5EF4-FFF2-40B4-BE49-F238E27FC236}">
                <a16:creationId xmlns:a16="http://schemas.microsoft.com/office/drawing/2014/main" id="{592C7D67-E936-47F0-BC5A-9F3EBE766306}"/>
              </a:ext>
            </a:extLst>
          </p:cNvPr>
          <p:cNvPicPr>
            <a:picLocks noChangeAspect="1"/>
          </p:cNvPicPr>
          <p:nvPr/>
        </p:nvPicPr>
        <p:blipFill>
          <a:blip r:embed="rId3"/>
          <a:stretch>
            <a:fillRect/>
          </a:stretch>
        </p:blipFill>
        <p:spPr>
          <a:xfrm>
            <a:off x="76199" y="3295333"/>
            <a:ext cx="12068175" cy="504825"/>
          </a:xfrm>
          <a:prstGeom prst="rect">
            <a:avLst/>
          </a:prstGeom>
        </p:spPr>
      </p:pic>
      <p:pic>
        <p:nvPicPr>
          <p:cNvPr id="10" name="Picture 9">
            <a:extLst>
              <a:ext uri="{FF2B5EF4-FFF2-40B4-BE49-F238E27FC236}">
                <a16:creationId xmlns:a16="http://schemas.microsoft.com/office/drawing/2014/main" id="{2AC93AE1-38F3-4E83-9297-60A8DC739A63}"/>
              </a:ext>
            </a:extLst>
          </p:cNvPr>
          <p:cNvPicPr>
            <a:picLocks noChangeAspect="1"/>
          </p:cNvPicPr>
          <p:nvPr/>
        </p:nvPicPr>
        <p:blipFill>
          <a:blip r:embed="rId4"/>
          <a:stretch>
            <a:fillRect/>
          </a:stretch>
        </p:blipFill>
        <p:spPr>
          <a:xfrm>
            <a:off x="61912" y="3764439"/>
            <a:ext cx="4133850" cy="981075"/>
          </a:xfrm>
          <a:prstGeom prst="rect">
            <a:avLst/>
          </a:prstGeom>
        </p:spPr>
      </p:pic>
      <p:pic>
        <p:nvPicPr>
          <p:cNvPr id="12" name="Picture 11">
            <a:extLst>
              <a:ext uri="{FF2B5EF4-FFF2-40B4-BE49-F238E27FC236}">
                <a16:creationId xmlns:a16="http://schemas.microsoft.com/office/drawing/2014/main" id="{B60A435D-8869-44C8-A610-E2ECD079E26E}"/>
              </a:ext>
            </a:extLst>
          </p:cNvPr>
          <p:cNvPicPr>
            <a:picLocks noChangeAspect="1"/>
          </p:cNvPicPr>
          <p:nvPr/>
        </p:nvPicPr>
        <p:blipFill>
          <a:blip r:embed="rId5"/>
          <a:stretch>
            <a:fillRect/>
          </a:stretch>
        </p:blipFill>
        <p:spPr>
          <a:xfrm>
            <a:off x="61912" y="4709794"/>
            <a:ext cx="12096750" cy="647700"/>
          </a:xfrm>
          <a:prstGeom prst="rect">
            <a:avLst/>
          </a:prstGeom>
        </p:spPr>
      </p:pic>
      <p:pic>
        <p:nvPicPr>
          <p:cNvPr id="14" name="Picture 13">
            <a:extLst>
              <a:ext uri="{FF2B5EF4-FFF2-40B4-BE49-F238E27FC236}">
                <a16:creationId xmlns:a16="http://schemas.microsoft.com/office/drawing/2014/main" id="{628DBC8E-C011-4765-8FD2-FD3E82512959}"/>
              </a:ext>
            </a:extLst>
          </p:cNvPr>
          <p:cNvPicPr>
            <a:picLocks noChangeAspect="1"/>
          </p:cNvPicPr>
          <p:nvPr/>
        </p:nvPicPr>
        <p:blipFill>
          <a:blip r:embed="rId6"/>
          <a:stretch>
            <a:fillRect/>
          </a:stretch>
        </p:blipFill>
        <p:spPr>
          <a:xfrm>
            <a:off x="0" y="5404801"/>
            <a:ext cx="5819775" cy="952500"/>
          </a:xfrm>
          <a:prstGeom prst="rect">
            <a:avLst/>
          </a:prstGeom>
        </p:spPr>
      </p:pic>
    </p:spTree>
    <p:extLst>
      <p:ext uri="{BB962C8B-B14F-4D97-AF65-F5344CB8AC3E}">
        <p14:creationId xmlns:p14="http://schemas.microsoft.com/office/powerpoint/2010/main" val="33876122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D2A1C-55D7-4AEA-ABAB-3F9020EAE2C0}"/>
              </a:ext>
            </a:extLst>
          </p:cNvPr>
          <p:cNvSpPr>
            <a:spLocks noGrp="1"/>
          </p:cNvSpPr>
          <p:nvPr>
            <p:ph type="title"/>
          </p:nvPr>
        </p:nvSpPr>
        <p:spPr>
          <a:xfrm>
            <a:off x="838200" y="365125"/>
            <a:ext cx="10515600" cy="434975"/>
          </a:xfrm>
        </p:spPr>
        <p:txBody>
          <a:bodyPr>
            <a:normAutofit/>
          </a:bodyPr>
          <a:lstStyle/>
          <a:p>
            <a:r>
              <a:rPr lang="en-IN" sz="2400" b="1" i="1" dirty="0"/>
              <a:t>Uniform Probability Distributions:</a:t>
            </a:r>
          </a:p>
        </p:txBody>
      </p:sp>
      <p:pic>
        <p:nvPicPr>
          <p:cNvPr id="12" name="Picture 11">
            <a:extLst>
              <a:ext uri="{FF2B5EF4-FFF2-40B4-BE49-F238E27FC236}">
                <a16:creationId xmlns:a16="http://schemas.microsoft.com/office/drawing/2014/main" id="{3A09F034-F77C-4255-99EF-11C9EE1190F6}"/>
              </a:ext>
            </a:extLst>
          </p:cNvPr>
          <p:cNvPicPr>
            <a:picLocks noChangeAspect="1"/>
          </p:cNvPicPr>
          <p:nvPr/>
        </p:nvPicPr>
        <p:blipFill>
          <a:blip r:embed="rId2"/>
          <a:stretch>
            <a:fillRect/>
          </a:stretch>
        </p:blipFill>
        <p:spPr>
          <a:xfrm>
            <a:off x="838200" y="800100"/>
            <a:ext cx="8401050" cy="1724025"/>
          </a:xfrm>
          <a:prstGeom prst="rect">
            <a:avLst/>
          </a:prstGeom>
        </p:spPr>
      </p:pic>
      <p:pic>
        <p:nvPicPr>
          <p:cNvPr id="14" name="Picture 13">
            <a:extLst>
              <a:ext uri="{FF2B5EF4-FFF2-40B4-BE49-F238E27FC236}">
                <a16:creationId xmlns:a16="http://schemas.microsoft.com/office/drawing/2014/main" id="{519BCDD4-5439-47E2-B0E4-C433E8C6380C}"/>
              </a:ext>
            </a:extLst>
          </p:cNvPr>
          <p:cNvPicPr>
            <a:picLocks noChangeAspect="1"/>
          </p:cNvPicPr>
          <p:nvPr/>
        </p:nvPicPr>
        <p:blipFill>
          <a:blip r:embed="rId3"/>
          <a:stretch>
            <a:fillRect/>
          </a:stretch>
        </p:blipFill>
        <p:spPr>
          <a:xfrm>
            <a:off x="838200" y="2524125"/>
            <a:ext cx="4333875" cy="304800"/>
          </a:xfrm>
          <a:prstGeom prst="rect">
            <a:avLst/>
          </a:prstGeom>
        </p:spPr>
      </p:pic>
      <p:pic>
        <p:nvPicPr>
          <p:cNvPr id="17" name="Picture 16">
            <a:extLst>
              <a:ext uri="{FF2B5EF4-FFF2-40B4-BE49-F238E27FC236}">
                <a16:creationId xmlns:a16="http://schemas.microsoft.com/office/drawing/2014/main" id="{86D7774E-09E3-48D0-8BA0-B52DED00F6C0}"/>
              </a:ext>
            </a:extLst>
          </p:cNvPr>
          <p:cNvPicPr>
            <a:picLocks noChangeAspect="1"/>
          </p:cNvPicPr>
          <p:nvPr/>
        </p:nvPicPr>
        <p:blipFill>
          <a:blip r:embed="rId4"/>
          <a:stretch>
            <a:fillRect/>
          </a:stretch>
        </p:blipFill>
        <p:spPr>
          <a:xfrm>
            <a:off x="809625" y="2843213"/>
            <a:ext cx="8458200" cy="2981325"/>
          </a:xfrm>
          <a:prstGeom prst="rect">
            <a:avLst/>
          </a:prstGeom>
        </p:spPr>
      </p:pic>
      <p:pic>
        <p:nvPicPr>
          <p:cNvPr id="19" name="Picture 18">
            <a:extLst>
              <a:ext uri="{FF2B5EF4-FFF2-40B4-BE49-F238E27FC236}">
                <a16:creationId xmlns:a16="http://schemas.microsoft.com/office/drawing/2014/main" id="{4F6D5760-49E8-485C-96CA-05F24E501100}"/>
              </a:ext>
            </a:extLst>
          </p:cNvPr>
          <p:cNvPicPr>
            <a:picLocks noChangeAspect="1"/>
          </p:cNvPicPr>
          <p:nvPr/>
        </p:nvPicPr>
        <p:blipFill>
          <a:blip r:embed="rId5"/>
          <a:stretch>
            <a:fillRect/>
          </a:stretch>
        </p:blipFill>
        <p:spPr>
          <a:xfrm>
            <a:off x="838200" y="5838826"/>
            <a:ext cx="4953000" cy="857250"/>
          </a:xfrm>
          <a:prstGeom prst="rect">
            <a:avLst/>
          </a:prstGeom>
        </p:spPr>
      </p:pic>
    </p:spTree>
    <p:extLst>
      <p:ext uri="{BB962C8B-B14F-4D97-AF65-F5344CB8AC3E}">
        <p14:creationId xmlns:p14="http://schemas.microsoft.com/office/powerpoint/2010/main" val="33788970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D2A1C-55D7-4AEA-ABAB-3F9020EAE2C0}"/>
              </a:ext>
            </a:extLst>
          </p:cNvPr>
          <p:cNvSpPr>
            <a:spLocks noGrp="1"/>
          </p:cNvSpPr>
          <p:nvPr>
            <p:ph type="title"/>
          </p:nvPr>
        </p:nvSpPr>
        <p:spPr>
          <a:xfrm>
            <a:off x="142240" y="141605"/>
            <a:ext cx="11231880" cy="640715"/>
          </a:xfrm>
        </p:spPr>
        <p:txBody>
          <a:bodyPr>
            <a:normAutofit/>
          </a:bodyPr>
          <a:lstStyle/>
          <a:p>
            <a:r>
              <a:rPr lang="en-IN" sz="2400" b="1" i="1" dirty="0"/>
              <a:t>Properties of Uniform Probability Distributions</a:t>
            </a:r>
          </a:p>
        </p:txBody>
      </p:sp>
      <p:pic>
        <p:nvPicPr>
          <p:cNvPr id="4" name="Picture 3">
            <a:extLst>
              <a:ext uri="{FF2B5EF4-FFF2-40B4-BE49-F238E27FC236}">
                <a16:creationId xmlns:a16="http://schemas.microsoft.com/office/drawing/2014/main" id="{751161F7-0C97-4521-8F85-B4A0EAA728A6}"/>
              </a:ext>
            </a:extLst>
          </p:cNvPr>
          <p:cNvPicPr>
            <a:picLocks noChangeAspect="1"/>
          </p:cNvPicPr>
          <p:nvPr/>
        </p:nvPicPr>
        <p:blipFill>
          <a:blip r:embed="rId2"/>
          <a:stretch>
            <a:fillRect/>
          </a:stretch>
        </p:blipFill>
        <p:spPr>
          <a:xfrm>
            <a:off x="142240" y="875030"/>
            <a:ext cx="9916160" cy="4152900"/>
          </a:xfrm>
          <a:prstGeom prst="rect">
            <a:avLst/>
          </a:prstGeom>
        </p:spPr>
      </p:pic>
    </p:spTree>
    <p:extLst>
      <p:ext uri="{BB962C8B-B14F-4D97-AF65-F5344CB8AC3E}">
        <p14:creationId xmlns:p14="http://schemas.microsoft.com/office/powerpoint/2010/main" val="891709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D2A1C-55D7-4AEA-ABAB-3F9020EAE2C0}"/>
              </a:ext>
            </a:extLst>
          </p:cNvPr>
          <p:cNvSpPr>
            <a:spLocks noGrp="1"/>
          </p:cNvSpPr>
          <p:nvPr>
            <p:ph type="title"/>
          </p:nvPr>
        </p:nvSpPr>
        <p:spPr>
          <a:xfrm>
            <a:off x="142240" y="141605"/>
            <a:ext cx="11231880" cy="640715"/>
          </a:xfrm>
        </p:spPr>
        <p:txBody>
          <a:bodyPr>
            <a:normAutofit/>
          </a:bodyPr>
          <a:lstStyle/>
          <a:p>
            <a:r>
              <a:rPr lang="en-IN" sz="2400" b="1" i="1" dirty="0"/>
              <a:t>Uniform Probability Distributions: Example</a:t>
            </a:r>
          </a:p>
        </p:txBody>
      </p:sp>
      <p:pic>
        <p:nvPicPr>
          <p:cNvPr id="5" name="Picture 4">
            <a:extLst>
              <a:ext uri="{FF2B5EF4-FFF2-40B4-BE49-F238E27FC236}">
                <a16:creationId xmlns:a16="http://schemas.microsoft.com/office/drawing/2014/main" id="{C69F1A1A-8BE0-42C5-A4A1-27116E7E8DEB}"/>
              </a:ext>
            </a:extLst>
          </p:cNvPr>
          <p:cNvPicPr>
            <a:picLocks noChangeAspect="1"/>
          </p:cNvPicPr>
          <p:nvPr/>
        </p:nvPicPr>
        <p:blipFill>
          <a:blip r:embed="rId2"/>
          <a:stretch>
            <a:fillRect/>
          </a:stretch>
        </p:blipFill>
        <p:spPr>
          <a:xfrm>
            <a:off x="220980" y="782320"/>
            <a:ext cx="8522970" cy="3057525"/>
          </a:xfrm>
          <a:prstGeom prst="rect">
            <a:avLst/>
          </a:prstGeom>
        </p:spPr>
      </p:pic>
      <p:sp>
        <p:nvSpPr>
          <p:cNvPr id="9" name="TextBox 8">
            <a:extLst>
              <a:ext uri="{FF2B5EF4-FFF2-40B4-BE49-F238E27FC236}">
                <a16:creationId xmlns:a16="http://schemas.microsoft.com/office/drawing/2014/main" id="{EBF90033-0139-4171-BF9C-492FDFC3458A}"/>
              </a:ext>
            </a:extLst>
          </p:cNvPr>
          <p:cNvSpPr txBox="1"/>
          <p:nvPr/>
        </p:nvSpPr>
        <p:spPr>
          <a:xfrm>
            <a:off x="220980" y="3839845"/>
            <a:ext cx="8618220" cy="369332"/>
          </a:xfrm>
          <a:prstGeom prst="rect">
            <a:avLst/>
          </a:prstGeom>
          <a:noFill/>
        </p:spPr>
        <p:txBody>
          <a:bodyPr wrap="square">
            <a:spAutoFit/>
          </a:bodyPr>
          <a:lstStyle/>
          <a:p>
            <a:r>
              <a:rPr lang="en-IN" dirty="0"/>
              <a:t>F(9.45 | 9, 10) - F(9.30 | 9, 10) = (9.45 - 9) / (10 - 9) - (9.30 - 9) / (10 - 9) = 0.45 - 0.30 = 0.15</a:t>
            </a:r>
          </a:p>
        </p:txBody>
      </p:sp>
      <p:pic>
        <p:nvPicPr>
          <p:cNvPr id="11" name="Picture 10">
            <a:extLst>
              <a:ext uri="{FF2B5EF4-FFF2-40B4-BE49-F238E27FC236}">
                <a16:creationId xmlns:a16="http://schemas.microsoft.com/office/drawing/2014/main" id="{E3070DFE-B36E-4447-B7E5-6AB2E1B224A3}"/>
              </a:ext>
            </a:extLst>
          </p:cNvPr>
          <p:cNvPicPr>
            <a:picLocks noChangeAspect="1"/>
          </p:cNvPicPr>
          <p:nvPr/>
        </p:nvPicPr>
        <p:blipFill>
          <a:blip r:embed="rId3"/>
          <a:stretch>
            <a:fillRect/>
          </a:stretch>
        </p:blipFill>
        <p:spPr>
          <a:xfrm>
            <a:off x="248602" y="4249182"/>
            <a:ext cx="8467725" cy="2028825"/>
          </a:xfrm>
          <a:prstGeom prst="rect">
            <a:avLst/>
          </a:prstGeom>
        </p:spPr>
      </p:pic>
    </p:spTree>
    <p:extLst>
      <p:ext uri="{BB962C8B-B14F-4D97-AF65-F5344CB8AC3E}">
        <p14:creationId xmlns:p14="http://schemas.microsoft.com/office/powerpoint/2010/main" val="7677202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5CC6C-75B8-4FE9-8EF0-65658F63ECDA}"/>
              </a:ext>
            </a:extLst>
          </p:cNvPr>
          <p:cNvSpPr>
            <a:spLocks noGrp="1"/>
          </p:cNvSpPr>
          <p:nvPr>
            <p:ph type="title"/>
          </p:nvPr>
        </p:nvSpPr>
        <p:spPr/>
        <p:txBody>
          <a:bodyPr/>
          <a:lstStyle/>
          <a:p>
            <a:r>
              <a:rPr lang="en-IN" dirty="0"/>
              <a:t>Sampling</a:t>
            </a:r>
          </a:p>
        </p:txBody>
      </p:sp>
      <p:sp>
        <p:nvSpPr>
          <p:cNvPr id="3" name="Content Placeholder 2">
            <a:extLst>
              <a:ext uri="{FF2B5EF4-FFF2-40B4-BE49-F238E27FC236}">
                <a16:creationId xmlns:a16="http://schemas.microsoft.com/office/drawing/2014/main" id="{08EBC0E1-8A78-43B6-BB83-5E9BFBF0DFE5}"/>
              </a:ext>
            </a:extLst>
          </p:cNvPr>
          <p:cNvSpPr>
            <a:spLocks noGrp="1"/>
          </p:cNvSpPr>
          <p:nvPr>
            <p:ph idx="1"/>
          </p:nvPr>
        </p:nvSpPr>
        <p:spPr/>
        <p:txBody>
          <a:bodyPr/>
          <a:lstStyle/>
          <a:p>
            <a:pPr marL="0" indent="0" algn="l">
              <a:buNone/>
            </a:pPr>
            <a:r>
              <a:rPr lang="en-US" b="0" i="0" dirty="0">
                <a:solidFill>
                  <a:srgbClr val="0D405F"/>
                </a:solidFill>
                <a:effectLst/>
                <a:latin typeface="Inter"/>
              </a:rPr>
              <a:t>To draw valid conclusions from your results, you have to carefully decide how you will select a sample that is representative of the group as a whole. This is called a </a:t>
            </a:r>
            <a:r>
              <a:rPr lang="en-US" b="1" i="0" dirty="0">
                <a:solidFill>
                  <a:srgbClr val="0D405F"/>
                </a:solidFill>
                <a:effectLst/>
                <a:latin typeface="Inter"/>
              </a:rPr>
              <a:t>sampling method</a:t>
            </a:r>
            <a:r>
              <a:rPr lang="en-US" b="0" i="0" dirty="0">
                <a:solidFill>
                  <a:srgbClr val="0D405F"/>
                </a:solidFill>
                <a:effectLst/>
                <a:latin typeface="Inter"/>
              </a:rPr>
              <a:t>. There are two primary types of sampling methods that you can use in your research:</a:t>
            </a:r>
          </a:p>
          <a:p>
            <a:pPr algn="l">
              <a:buFont typeface="Arial" panose="020B0604020202020204" pitchFamily="34" charset="0"/>
              <a:buChar char="•"/>
            </a:pPr>
            <a:r>
              <a:rPr lang="en-US" b="1" i="0" u="none" strike="noStrike" dirty="0">
                <a:solidFill>
                  <a:srgbClr val="1F80E8"/>
                </a:solidFill>
                <a:effectLst/>
                <a:latin typeface="Inter"/>
                <a:hlinkClick r:id="rId2"/>
              </a:rPr>
              <a:t>Probability sampling</a:t>
            </a:r>
            <a:r>
              <a:rPr lang="en-US" b="0" i="0" dirty="0">
                <a:solidFill>
                  <a:srgbClr val="0D405F"/>
                </a:solidFill>
                <a:effectLst/>
                <a:latin typeface="Inter"/>
              </a:rPr>
              <a:t> involves random selection, allowing you to make strong statistical inferences about the whole group.</a:t>
            </a:r>
          </a:p>
          <a:p>
            <a:pPr algn="l">
              <a:buFont typeface="Arial" panose="020B0604020202020204" pitchFamily="34" charset="0"/>
              <a:buChar char="•"/>
            </a:pPr>
            <a:r>
              <a:rPr lang="en-US" b="1" i="0" u="none" strike="noStrike" dirty="0">
                <a:solidFill>
                  <a:srgbClr val="1F80E8"/>
                </a:solidFill>
                <a:effectLst/>
                <a:latin typeface="Inter"/>
                <a:hlinkClick r:id="rId3"/>
              </a:rPr>
              <a:t>Non-probability sampling</a:t>
            </a:r>
            <a:r>
              <a:rPr lang="en-US" b="0" i="0" dirty="0">
                <a:solidFill>
                  <a:srgbClr val="0D405F"/>
                </a:solidFill>
                <a:effectLst/>
                <a:latin typeface="Inter"/>
              </a:rPr>
              <a:t> involves non-random selection based on convenience or other criteria, allowing you to easily collect data.</a:t>
            </a:r>
          </a:p>
          <a:p>
            <a:pPr marL="0" indent="0">
              <a:buNone/>
            </a:pPr>
            <a:endParaRPr lang="en-IN" dirty="0"/>
          </a:p>
        </p:txBody>
      </p:sp>
    </p:spTree>
    <p:extLst>
      <p:ext uri="{BB962C8B-B14F-4D97-AF65-F5344CB8AC3E}">
        <p14:creationId xmlns:p14="http://schemas.microsoft.com/office/powerpoint/2010/main" val="7029989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13C45-BFB0-4C64-9B5A-736829737D9A}"/>
              </a:ext>
            </a:extLst>
          </p:cNvPr>
          <p:cNvSpPr>
            <a:spLocks noGrp="1"/>
          </p:cNvSpPr>
          <p:nvPr>
            <p:ph type="title"/>
          </p:nvPr>
        </p:nvSpPr>
        <p:spPr>
          <a:xfrm>
            <a:off x="838200" y="365125"/>
            <a:ext cx="10515600" cy="739775"/>
          </a:xfrm>
        </p:spPr>
        <p:txBody>
          <a:bodyPr/>
          <a:lstStyle/>
          <a:p>
            <a:r>
              <a:rPr lang="en-IN" dirty="0"/>
              <a:t>Probability Sampling</a:t>
            </a:r>
          </a:p>
        </p:txBody>
      </p:sp>
      <p:sp>
        <p:nvSpPr>
          <p:cNvPr id="3" name="Content Placeholder 2">
            <a:extLst>
              <a:ext uri="{FF2B5EF4-FFF2-40B4-BE49-F238E27FC236}">
                <a16:creationId xmlns:a16="http://schemas.microsoft.com/office/drawing/2014/main" id="{352134DC-E77D-49E7-80FF-C8C0DF8EB31D}"/>
              </a:ext>
            </a:extLst>
          </p:cNvPr>
          <p:cNvSpPr>
            <a:spLocks noGrp="1"/>
          </p:cNvSpPr>
          <p:nvPr>
            <p:ph idx="1"/>
          </p:nvPr>
        </p:nvSpPr>
        <p:spPr>
          <a:xfrm>
            <a:off x="838200" y="952500"/>
            <a:ext cx="10515600" cy="5676900"/>
          </a:xfrm>
        </p:spPr>
        <p:txBody>
          <a:bodyPr>
            <a:normAutofit fontScale="70000" lnSpcReduction="20000"/>
          </a:bodyPr>
          <a:lstStyle/>
          <a:p>
            <a:pPr marL="0" indent="0" algn="l">
              <a:buNone/>
            </a:pPr>
            <a:r>
              <a:rPr lang="en-US" b="1" i="0" u="none" strike="noStrike" dirty="0">
                <a:solidFill>
                  <a:srgbClr val="1F80E8"/>
                </a:solidFill>
                <a:effectLst/>
                <a:latin typeface="Gilmer"/>
                <a:hlinkClick r:id="rId2"/>
              </a:rPr>
              <a:t>Simple random sampling</a:t>
            </a:r>
            <a:endParaRPr lang="en-US" b="1" i="0" dirty="0">
              <a:solidFill>
                <a:srgbClr val="1B2B68"/>
              </a:solidFill>
              <a:effectLst/>
              <a:latin typeface="Gilmer"/>
            </a:endParaRPr>
          </a:p>
          <a:p>
            <a:pPr marL="0" indent="0" algn="l">
              <a:buNone/>
            </a:pPr>
            <a:r>
              <a:rPr lang="en-US" b="0" i="0" dirty="0">
                <a:solidFill>
                  <a:srgbClr val="0D405F"/>
                </a:solidFill>
                <a:effectLst/>
                <a:latin typeface="Inter"/>
              </a:rPr>
              <a:t>In a simple random sample, every member of the population has an equal chance of being selected. Your sampling frame should include the whole population. To conduct this type of sampling, you can use tools like random number generators or other techniques that are based entirely on chance.</a:t>
            </a:r>
          </a:p>
          <a:p>
            <a:pPr marL="0" indent="0" algn="l">
              <a:buNone/>
            </a:pPr>
            <a:r>
              <a:rPr lang="en-US" dirty="0"/>
              <a:t>Example: </a:t>
            </a:r>
            <a:r>
              <a:rPr lang="en-US" b="0" i="0" dirty="0">
                <a:solidFill>
                  <a:srgbClr val="0D405F"/>
                </a:solidFill>
                <a:effectLst/>
                <a:latin typeface="Inter"/>
              </a:rPr>
              <a:t>You want to select a simple random sample of 1000 employees of a social media marketing company. You assign a number to every employee in the company database from 1 to 1000, and use a random number generator to select 100 numbers.</a:t>
            </a:r>
          </a:p>
          <a:p>
            <a:pPr marL="0" indent="0" algn="l">
              <a:buNone/>
            </a:pPr>
            <a:r>
              <a:rPr lang="en-US" b="1" i="0" u="none" strike="noStrike" dirty="0">
                <a:solidFill>
                  <a:srgbClr val="1F80E8"/>
                </a:solidFill>
                <a:effectLst/>
                <a:latin typeface="Gilmer"/>
                <a:hlinkClick r:id="rId3"/>
              </a:rPr>
              <a:t>Stratified sampling</a:t>
            </a:r>
            <a:endParaRPr lang="en-US" b="1" i="0" dirty="0">
              <a:solidFill>
                <a:srgbClr val="1B2B68"/>
              </a:solidFill>
              <a:effectLst/>
              <a:latin typeface="Gilmer"/>
            </a:endParaRPr>
          </a:p>
          <a:p>
            <a:pPr algn="l"/>
            <a:r>
              <a:rPr lang="en-US" b="0" i="0" dirty="0">
                <a:solidFill>
                  <a:srgbClr val="0D405F"/>
                </a:solidFill>
                <a:effectLst/>
                <a:latin typeface="Inter"/>
              </a:rPr>
              <a:t>Stratified sampling involves dividing the population into subpopulations that may differ in important ways. It allows you draw more precise conclusions by ensuring that every subgroup is properly represented in the sample.</a:t>
            </a:r>
          </a:p>
          <a:p>
            <a:pPr algn="l"/>
            <a:r>
              <a:rPr lang="en-US" b="0" i="0" dirty="0">
                <a:solidFill>
                  <a:srgbClr val="0D405F"/>
                </a:solidFill>
                <a:effectLst/>
                <a:latin typeface="Inter"/>
              </a:rPr>
              <a:t>To use this sampling method, you divide the population into subgroups (called strata) based on the relevant characteristic (e.g., gender identity, age range, income bracket, job role).</a:t>
            </a:r>
          </a:p>
          <a:p>
            <a:pPr algn="l"/>
            <a:r>
              <a:rPr lang="en-US" b="0" i="0" dirty="0">
                <a:solidFill>
                  <a:srgbClr val="0D405F"/>
                </a:solidFill>
                <a:effectLst/>
                <a:latin typeface="Inter"/>
              </a:rPr>
              <a:t>Based on the overall proportions of the population, you calculate how many people should be sampled from each subgroup. Then you use random or </a:t>
            </a:r>
            <a:r>
              <a:rPr lang="en-US" b="0" i="0" u="none" strike="noStrike" dirty="0">
                <a:solidFill>
                  <a:srgbClr val="1F80E8"/>
                </a:solidFill>
                <a:effectLst/>
                <a:latin typeface="Inter"/>
                <a:hlinkClick r:id="rId4"/>
              </a:rPr>
              <a:t>systematic sampling</a:t>
            </a:r>
            <a:r>
              <a:rPr lang="en-US" b="0" i="0" dirty="0">
                <a:solidFill>
                  <a:srgbClr val="0D405F"/>
                </a:solidFill>
                <a:effectLst/>
                <a:latin typeface="Inter"/>
              </a:rPr>
              <a:t> to select a sample from each subgroup.</a:t>
            </a:r>
          </a:p>
          <a:p>
            <a:pPr marL="0" indent="0" algn="l">
              <a:buNone/>
            </a:pPr>
            <a:r>
              <a:rPr lang="en-US" b="0" i="0" dirty="0">
                <a:solidFill>
                  <a:srgbClr val="0D405F"/>
                </a:solidFill>
                <a:effectLst/>
                <a:latin typeface="Inter"/>
              </a:rPr>
              <a:t>Example: The company has 800 female employees and 200 male employees. You want to ensure that the sample reflects the gender balance of the company, so you sort the population into two strata based on gender. Then you use random sampling on each group, selecting 80 women and 20 men, which gives you a representative sample of 100 people.</a:t>
            </a:r>
          </a:p>
          <a:p>
            <a:pPr marL="0" indent="0" algn="l">
              <a:buNone/>
            </a:pPr>
            <a:endParaRPr lang="en-US" b="0" i="0" dirty="0">
              <a:solidFill>
                <a:srgbClr val="0D405F"/>
              </a:solidFill>
              <a:effectLst/>
              <a:latin typeface="Inter"/>
            </a:endParaRPr>
          </a:p>
          <a:p>
            <a:pPr marL="0" indent="0">
              <a:buNone/>
            </a:pPr>
            <a:endParaRPr lang="en-IN" dirty="0"/>
          </a:p>
        </p:txBody>
      </p:sp>
    </p:spTree>
    <p:extLst>
      <p:ext uri="{BB962C8B-B14F-4D97-AF65-F5344CB8AC3E}">
        <p14:creationId xmlns:p14="http://schemas.microsoft.com/office/powerpoint/2010/main" val="42185055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13C45-BFB0-4C64-9B5A-736829737D9A}"/>
              </a:ext>
            </a:extLst>
          </p:cNvPr>
          <p:cNvSpPr>
            <a:spLocks noGrp="1"/>
          </p:cNvSpPr>
          <p:nvPr>
            <p:ph type="title"/>
          </p:nvPr>
        </p:nvSpPr>
        <p:spPr>
          <a:xfrm>
            <a:off x="838200" y="365125"/>
            <a:ext cx="10515600" cy="739775"/>
          </a:xfrm>
        </p:spPr>
        <p:txBody>
          <a:bodyPr/>
          <a:lstStyle/>
          <a:p>
            <a:r>
              <a:rPr lang="en-IN" dirty="0"/>
              <a:t>Probability Sampling</a:t>
            </a:r>
          </a:p>
        </p:txBody>
      </p:sp>
      <p:sp>
        <p:nvSpPr>
          <p:cNvPr id="3" name="Content Placeholder 2">
            <a:extLst>
              <a:ext uri="{FF2B5EF4-FFF2-40B4-BE49-F238E27FC236}">
                <a16:creationId xmlns:a16="http://schemas.microsoft.com/office/drawing/2014/main" id="{352134DC-E77D-49E7-80FF-C8C0DF8EB31D}"/>
              </a:ext>
            </a:extLst>
          </p:cNvPr>
          <p:cNvSpPr>
            <a:spLocks noGrp="1"/>
          </p:cNvSpPr>
          <p:nvPr>
            <p:ph idx="1"/>
          </p:nvPr>
        </p:nvSpPr>
        <p:spPr>
          <a:xfrm>
            <a:off x="552450" y="952500"/>
            <a:ext cx="10801350" cy="5781675"/>
          </a:xfrm>
        </p:spPr>
        <p:txBody>
          <a:bodyPr>
            <a:normAutofit fontScale="70000" lnSpcReduction="20000"/>
          </a:bodyPr>
          <a:lstStyle/>
          <a:p>
            <a:pPr marL="0" indent="0" algn="l">
              <a:buNone/>
            </a:pPr>
            <a:endParaRPr lang="en-US" b="0" i="0" dirty="0">
              <a:solidFill>
                <a:srgbClr val="0D405F"/>
              </a:solidFill>
              <a:effectLst/>
              <a:latin typeface="Inter"/>
            </a:endParaRPr>
          </a:p>
          <a:p>
            <a:pPr marL="0" indent="0" algn="l">
              <a:buNone/>
            </a:pPr>
            <a:r>
              <a:rPr lang="en-US" b="1" i="0" u="none" strike="noStrike" dirty="0">
                <a:solidFill>
                  <a:srgbClr val="1F80E8"/>
                </a:solidFill>
                <a:effectLst/>
                <a:latin typeface="Gilmer"/>
                <a:hlinkClick r:id="rId2"/>
              </a:rPr>
              <a:t>Systematic sampling</a:t>
            </a:r>
            <a:endParaRPr lang="en-US" b="1" i="0" dirty="0">
              <a:solidFill>
                <a:srgbClr val="1B2B68"/>
              </a:solidFill>
              <a:effectLst/>
              <a:latin typeface="Gilmer"/>
            </a:endParaRPr>
          </a:p>
          <a:p>
            <a:pPr marL="0" indent="0" algn="l">
              <a:buNone/>
            </a:pPr>
            <a:r>
              <a:rPr lang="en-US" b="0" i="0" dirty="0">
                <a:solidFill>
                  <a:srgbClr val="0D405F"/>
                </a:solidFill>
                <a:effectLst/>
                <a:latin typeface="Inter"/>
              </a:rPr>
              <a:t>Systematic sampling is similar to simple random sampling, but it is usually slightly easier to conduct. Every member of the population is listed with a number, but instead of randomly generating numbers, individuals are chosen at regular intervals.</a:t>
            </a:r>
          </a:p>
          <a:p>
            <a:pPr marL="0" indent="0" algn="l">
              <a:buNone/>
            </a:pPr>
            <a:r>
              <a:rPr lang="en-US" dirty="0"/>
              <a:t>Example: </a:t>
            </a:r>
            <a:r>
              <a:rPr lang="en-US" b="0" i="0" dirty="0">
                <a:solidFill>
                  <a:srgbClr val="0D405F"/>
                </a:solidFill>
                <a:effectLst/>
                <a:latin typeface="Inter"/>
              </a:rPr>
              <a:t>All employees of the company are listed in alphabetical order. From the first 10 numbers, you randomly select a starting point: number 6. From number 6 onwards, every 10th person on the list is selected (6, 16, 26, 36, and so on), and you end up with a sample of 100 people.</a:t>
            </a:r>
          </a:p>
          <a:p>
            <a:pPr marL="0" indent="0" algn="l">
              <a:buNone/>
            </a:pPr>
            <a:r>
              <a:rPr lang="en-US" b="1" i="0" u="none" strike="noStrike" dirty="0">
                <a:solidFill>
                  <a:srgbClr val="1F80E8"/>
                </a:solidFill>
                <a:effectLst/>
                <a:latin typeface="Gilmer"/>
                <a:hlinkClick r:id="rId3"/>
              </a:rPr>
              <a:t>Cluster sampling</a:t>
            </a:r>
            <a:endParaRPr lang="en-US" b="1" i="0" dirty="0">
              <a:solidFill>
                <a:srgbClr val="1B2B68"/>
              </a:solidFill>
              <a:effectLst/>
              <a:latin typeface="Gilmer"/>
            </a:endParaRPr>
          </a:p>
          <a:p>
            <a:pPr algn="l"/>
            <a:r>
              <a:rPr lang="en-US" b="0" i="0" dirty="0">
                <a:solidFill>
                  <a:srgbClr val="0D405F"/>
                </a:solidFill>
                <a:effectLst/>
                <a:latin typeface="Inter"/>
              </a:rPr>
              <a:t>Cluster sampling also involves dividing the population into subgroups, but each subgroup should have similar characteristics to the whole sample. Instead of sampling individuals from each subgroup, you randomly select entire subgroups.</a:t>
            </a:r>
          </a:p>
          <a:p>
            <a:pPr algn="l"/>
            <a:r>
              <a:rPr lang="en-US" b="0" i="0" dirty="0">
                <a:solidFill>
                  <a:srgbClr val="0D405F"/>
                </a:solidFill>
                <a:effectLst/>
                <a:latin typeface="Inter"/>
              </a:rPr>
              <a:t>If it is practically possible, you might include every individual from each sampled cluster. If the clusters themselves are large, you can also sample individuals from within each cluster using one of the techniques above. This is called </a:t>
            </a:r>
            <a:r>
              <a:rPr lang="en-US" b="0" i="0" u="none" strike="noStrike" dirty="0">
                <a:solidFill>
                  <a:srgbClr val="1F80E8"/>
                </a:solidFill>
                <a:effectLst/>
                <a:latin typeface="Inter"/>
                <a:hlinkClick r:id="rId4"/>
              </a:rPr>
              <a:t>multistage sampling</a:t>
            </a:r>
            <a:r>
              <a:rPr lang="en-US" b="0" i="0" dirty="0">
                <a:solidFill>
                  <a:srgbClr val="0D405F"/>
                </a:solidFill>
                <a:effectLst/>
                <a:latin typeface="Inter"/>
              </a:rPr>
              <a:t>.</a:t>
            </a:r>
          </a:p>
          <a:p>
            <a:pPr algn="l"/>
            <a:r>
              <a:rPr lang="en-US" b="0" i="0" dirty="0">
                <a:solidFill>
                  <a:srgbClr val="0D405F"/>
                </a:solidFill>
                <a:effectLst/>
                <a:latin typeface="Inter"/>
              </a:rPr>
              <a:t>This method is good for dealing with large and dispersed populations, but there is more risk of error in the sample, as there could be substantial differences between clusters. It’s difficult to guarantee that the sampled clusters are really representative of the whole population.</a:t>
            </a:r>
          </a:p>
          <a:p>
            <a:pPr marL="0" indent="0" algn="l">
              <a:buNone/>
            </a:pPr>
            <a:r>
              <a:rPr lang="en-US" dirty="0"/>
              <a:t>Example: </a:t>
            </a:r>
            <a:r>
              <a:rPr lang="en-US" b="0" i="0" dirty="0">
                <a:solidFill>
                  <a:srgbClr val="0D405F"/>
                </a:solidFill>
                <a:effectLst/>
                <a:latin typeface="Inter"/>
              </a:rPr>
              <a:t>The company has offices in 10 cities across the country (all with roughly the same number of employees in similar roles). You don’t have the capacity to travel to every office to collect your data, so you use random sampling to select 3 offices – these are your clusters.</a:t>
            </a:r>
          </a:p>
          <a:p>
            <a:pPr marL="0" indent="0" algn="l">
              <a:buNone/>
            </a:pPr>
            <a:endParaRPr lang="en-US" b="0" i="0" dirty="0">
              <a:solidFill>
                <a:srgbClr val="0D405F"/>
              </a:solidFill>
              <a:effectLst/>
              <a:latin typeface="Inter"/>
            </a:endParaRPr>
          </a:p>
          <a:p>
            <a:pPr marL="0" indent="0" algn="l">
              <a:buNone/>
            </a:pPr>
            <a:endParaRPr lang="en-US" b="0" i="0" dirty="0">
              <a:solidFill>
                <a:srgbClr val="0D405F"/>
              </a:solidFill>
              <a:effectLst/>
              <a:latin typeface="Inter"/>
            </a:endParaRPr>
          </a:p>
          <a:p>
            <a:pPr marL="0" indent="0">
              <a:buNone/>
            </a:pPr>
            <a:endParaRPr lang="en-IN" dirty="0"/>
          </a:p>
        </p:txBody>
      </p:sp>
    </p:spTree>
    <p:extLst>
      <p:ext uri="{BB962C8B-B14F-4D97-AF65-F5344CB8AC3E}">
        <p14:creationId xmlns:p14="http://schemas.microsoft.com/office/powerpoint/2010/main" val="17122181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0DBB-69A1-452F-8F2B-D19175DA1C98}"/>
              </a:ext>
            </a:extLst>
          </p:cNvPr>
          <p:cNvSpPr>
            <a:spLocks noGrp="1"/>
          </p:cNvSpPr>
          <p:nvPr>
            <p:ph type="title"/>
          </p:nvPr>
        </p:nvSpPr>
        <p:spPr>
          <a:xfrm>
            <a:off x="285750" y="95251"/>
            <a:ext cx="11068050" cy="585786"/>
          </a:xfrm>
        </p:spPr>
        <p:txBody>
          <a:bodyPr>
            <a:normAutofit fontScale="90000"/>
          </a:bodyPr>
          <a:lstStyle/>
          <a:p>
            <a:r>
              <a:rPr lang="en-IN" dirty="0"/>
              <a:t>Non-Probability Sampling Methods</a:t>
            </a:r>
          </a:p>
        </p:txBody>
      </p:sp>
      <p:sp>
        <p:nvSpPr>
          <p:cNvPr id="3" name="Content Placeholder 2">
            <a:extLst>
              <a:ext uri="{FF2B5EF4-FFF2-40B4-BE49-F238E27FC236}">
                <a16:creationId xmlns:a16="http://schemas.microsoft.com/office/drawing/2014/main" id="{2E654072-8184-42F8-B929-0E286E1CEBAB}"/>
              </a:ext>
            </a:extLst>
          </p:cNvPr>
          <p:cNvSpPr>
            <a:spLocks noGrp="1"/>
          </p:cNvSpPr>
          <p:nvPr>
            <p:ph idx="1"/>
          </p:nvPr>
        </p:nvSpPr>
        <p:spPr>
          <a:xfrm>
            <a:off x="285750" y="971549"/>
            <a:ext cx="11544300" cy="5791199"/>
          </a:xfrm>
        </p:spPr>
        <p:txBody>
          <a:bodyPr>
            <a:normAutofit fontScale="77500" lnSpcReduction="20000"/>
          </a:bodyPr>
          <a:lstStyle/>
          <a:p>
            <a:pPr marL="0" indent="0" algn="l">
              <a:buNone/>
            </a:pPr>
            <a:r>
              <a:rPr lang="en-US" b="1" i="0" u="none" strike="noStrike" dirty="0">
                <a:solidFill>
                  <a:srgbClr val="1F80E8"/>
                </a:solidFill>
                <a:effectLst/>
                <a:latin typeface="Gilmer"/>
                <a:hlinkClick r:id="rId2"/>
              </a:rPr>
              <a:t>Convenience sampling</a:t>
            </a:r>
            <a:endParaRPr lang="en-US" b="1" i="0" dirty="0">
              <a:solidFill>
                <a:srgbClr val="1B2B68"/>
              </a:solidFill>
              <a:effectLst/>
              <a:latin typeface="Gilmer"/>
            </a:endParaRPr>
          </a:p>
          <a:p>
            <a:pPr marL="0" indent="0" algn="l">
              <a:buNone/>
            </a:pPr>
            <a:r>
              <a:rPr lang="en-US" b="0" i="0" dirty="0">
                <a:solidFill>
                  <a:srgbClr val="0D405F"/>
                </a:solidFill>
                <a:effectLst/>
                <a:latin typeface="Inter"/>
              </a:rPr>
              <a:t>A convenience sample simply includes the individuals who happen to be most accessible to the researcher.</a:t>
            </a:r>
          </a:p>
          <a:p>
            <a:pPr marL="0" indent="0" algn="l">
              <a:buNone/>
            </a:pPr>
            <a:r>
              <a:rPr lang="en-US" b="0" i="0" dirty="0">
                <a:solidFill>
                  <a:srgbClr val="0D405F"/>
                </a:solidFill>
                <a:effectLst/>
                <a:latin typeface="Inter"/>
              </a:rPr>
              <a:t>This is an easy and inexpensive way to gather initial data, but there is no way to tell if the sample is representative of the population, so it can’t produce </a:t>
            </a:r>
            <a:r>
              <a:rPr lang="en-US" b="0" i="0" u="none" strike="noStrike" dirty="0">
                <a:solidFill>
                  <a:srgbClr val="1F80E8"/>
                </a:solidFill>
                <a:effectLst/>
                <a:latin typeface="Inter"/>
                <a:hlinkClick r:id="rId3"/>
              </a:rPr>
              <a:t>generalizable</a:t>
            </a:r>
            <a:r>
              <a:rPr lang="en-US" b="0" i="0" dirty="0">
                <a:solidFill>
                  <a:srgbClr val="0D405F"/>
                </a:solidFill>
                <a:effectLst/>
                <a:latin typeface="Inter"/>
              </a:rPr>
              <a:t> results. Convenience samples are at risk for both </a:t>
            </a:r>
            <a:r>
              <a:rPr lang="en-US" b="0" i="0" u="none" strike="noStrike" dirty="0">
                <a:solidFill>
                  <a:srgbClr val="1F80E8"/>
                </a:solidFill>
                <a:effectLst/>
                <a:latin typeface="Inter"/>
                <a:hlinkClick r:id="rId4"/>
              </a:rPr>
              <a:t>sampling bias</a:t>
            </a:r>
            <a:r>
              <a:rPr lang="en-US" b="0" i="0" dirty="0">
                <a:solidFill>
                  <a:srgbClr val="0D405F"/>
                </a:solidFill>
                <a:effectLst/>
                <a:latin typeface="Inter"/>
              </a:rPr>
              <a:t> and </a:t>
            </a:r>
            <a:r>
              <a:rPr lang="en-US" b="0" i="0" u="none" strike="noStrike" dirty="0">
                <a:solidFill>
                  <a:srgbClr val="1F80E8"/>
                </a:solidFill>
                <a:effectLst/>
                <a:latin typeface="Inter"/>
                <a:hlinkClick r:id="rId5"/>
              </a:rPr>
              <a:t>selection bias</a:t>
            </a:r>
            <a:r>
              <a:rPr lang="en-US" b="0" i="0" dirty="0">
                <a:solidFill>
                  <a:srgbClr val="0D405F"/>
                </a:solidFill>
                <a:effectLst/>
                <a:latin typeface="Inter"/>
              </a:rPr>
              <a:t>.</a:t>
            </a:r>
          </a:p>
          <a:p>
            <a:pPr marL="0" indent="0">
              <a:buNone/>
            </a:pPr>
            <a:r>
              <a:rPr lang="en-US" dirty="0"/>
              <a:t>Example: You are researching opinions about student support services in your university, so after each of your classes, you ask your fellow students to complete a</a:t>
            </a:r>
            <a:r>
              <a:rPr lang="en-US" u="none" strike="noStrike" dirty="0">
                <a:solidFill>
                  <a:srgbClr val="1F80E8"/>
                </a:solidFill>
                <a:effectLst/>
                <a:hlinkClick r:id="rId6"/>
              </a:rPr>
              <a:t> survey</a:t>
            </a:r>
            <a:r>
              <a:rPr lang="en-US" dirty="0"/>
              <a:t> on the topic. This is a convenient way to gather data, but as you only surveyed students taking the same classes as you at the same level, the sample is not representative of all the students at your university.</a:t>
            </a:r>
          </a:p>
          <a:p>
            <a:pPr marL="0" indent="0">
              <a:buNone/>
            </a:pPr>
            <a:r>
              <a:rPr lang="en-US" b="1" u="sng" dirty="0">
                <a:solidFill>
                  <a:srgbClr val="1F80E8"/>
                </a:solidFill>
                <a:latin typeface="Gilmer"/>
              </a:rPr>
              <a:t>Voluntary response sampling</a:t>
            </a:r>
          </a:p>
          <a:p>
            <a:pPr marL="0" indent="0" algn="l">
              <a:buNone/>
            </a:pPr>
            <a:r>
              <a:rPr lang="en-US" b="0" i="0" dirty="0">
                <a:solidFill>
                  <a:srgbClr val="0D405F"/>
                </a:solidFill>
                <a:effectLst/>
                <a:latin typeface="Inter"/>
              </a:rPr>
              <a:t>Similar to a convenience sample, a voluntary response sample is mainly based on ease of access. Instead of the researcher choosing participants and directly contacting them, people volunteer themselves (e.g. by responding to a public online survey).</a:t>
            </a:r>
          </a:p>
          <a:p>
            <a:pPr marL="0" indent="0" algn="l">
              <a:buNone/>
            </a:pPr>
            <a:r>
              <a:rPr lang="en-US" b="0" i="0" dirty="0">
                <a:solidFill>
                  <a:srgbClr val="0D405F"/>
                </a:solidFill>
                <a:effectLst/>
                <a:latin typeface="Inter"/>
              </a:rPr>
              <a:t>Voluntary response samples are always at least somewhat </a:t>
            </a:r>
            <a:r>
              <a:rPr lang="en-US" b="0" i="0" u="none" strike="noStrike" dirty="0">
                <a:solidFill>
                  <a:srgbClr val="1F80E8"/>
                </a:solidFill>
                <a:effectLst/>
                <a:latin typeface="Inter"/>
                <a:hlinkClick r:id="rId7"/>
              </a:rPr>
              <a:t>biased</a:t>
            </a:r>
            <a:r>
              <a:rPr lang="en-US" b="0" i="0" dirty="0">
                <a:solidFill>
                  <a:srgbClr val="0D405F"/>
                </a:solidFill>
                <a:effectLst/>
                <a:latin typeface="Inter"/>
              </a:rPr>
              <a:t>, as some people will inherently be more likely to volunteer than others, leading to </a:t>
            </a:r>
            <a:r>
              <a:rPr lang="en-US" b="0" i="0" u="none" strike="noStrike" dirty="0">
                <a:solidFill>
                  <a:srgbClr val="1F80E8"/>
                </a:solidFill>
                <a:effectLst/>
                <a:latin typeface="Inter"/>
                <a:hlinkClick r:id="rId8"/>
              </a:rPr>
              <a:t>self-selection bias</a:t>
            </a:r>
            <a:r>
              <a:rPr lang="en-US" b="0" i="0" dirty="0">
                <a:solidFill>
                  <a:srgbClr val="0D405F"/>
                </a:solidFill>
                <a:effectLst/>
                <a:latin typeface="Inter"/>
              </a:rPr>
              <a:t>.</a:t>
            </a:r>
          </a:p>
          <a:p>
            <a:pPr marL="0" indent="0">
              <a:buNone/>
            </a:pPr>
            <a:r>
              <a:rPr lang="en-US" dirty="0"/>
              <a:t>Example: You send out the survey to all students at your university and a lot of students decide to complete it. This can certainly give you some insight into the topic, but the people who responded are more likely to be those who have strong opinions about the student support services, so you can’t be sure that their opinions are representative of all students.</a:t>
            </a:r>
            <a:endParaRPr lang="en-IN" dirty="0"/>
          </a:p>
        </p:txBody>
      </p:sp>
    </p:spTree>
    <p:extLst>
      <p:ext uri="{BB962C8B-B14F-4D97-AF65-F5344CB8AC3E}">
        <p14:creationId xmlns:p14="http://schemas.microsoft.com/office/powerpoint/2010/main" val="32703926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0DBB-69A1-452F-8F2B-D19175DA1C98}"/>
              </a:ext>
            </a:extLst>
          </p:cNvPr>
          <p:cNvSpPr>
            <a:spLocks noGrp="1"/>
          </p:cNvSpPr>
          <p:nvPr>
            <p:ph type="title"/>
          </p:nvPr>
        </p:nvSpPr>
        <p:spPr>
          <a:xfrm>
            <a:off x="276225" y="95251"/>
            <a:ext cx="11077575" cy="585786"/>
          </a:xfrm>
        </p:spPr>
        <p:txBody>
          <a:bodyPr>
            <a:normAutofit fontScale="90000"/>
          </a:bodyPr>
          <a:lstStyle/>
          <a:p>
            <a:r>
              <a:rPr lang="en-IN" dirty="0"/>
              <a:t>Non-Probability Sampling Methods</a:t>
            </a:r>
          </a:p>
        </p:txBody>
      </p:sp>
      <p:sp>
        <p:nvSpPr>
          <p:cNvPr id="3" name="Content Placeholder 2">
            <a:extLst>
              <a:ext uri="{FF2B5EF4-FFF2-40B4-BE49-F238E27FC236}">
                <a16:creationId xmlns:a16="http://schemas.microsoft.com/office/drawing/2014/main" id="{2E654072-8184-42F8-B929-0E286E1CEBAB}"/>
              </a:ext>
            </a:extLst>
          </p:cNvPr>
          <p:cNvSpPr>
            <a:spLocks noGrp="1"/>
          </p:cNvSpPr>
          <p:nvPr>
            <p:ph idx="1"/>
          </p:nvPr>
        </p:nvSpPr>
        <p:spPr>
          <a:xfrm>
            <a:off x="276225" y="600075"/>
            <a:ext cx="11553825" cy="6162673"/>
          </a:xfrm>
        </p:spPr>
        <p:txBody>
          <a:bodyPr>
            <a:noAutofit/>
          </a:bodyPr>
          <a:lstStyle/>
          <a:p>
            <a:pPr marL="0" indent="0" algn="l">
              <a:buNone/>
            </a:pPr>
            <a:r>
              <a:rPr lang="en-US" sz="1600" b="1" i="0" u="none" strike="noStrike" dirty="0">
                <a:solidFill>
                  <a:srgbClr val="1F80E8"/>
                </a:solidFill>
                <a:effectLst/>
                <a:latin typeface="Gilmer"/>
                <a:hlinkClick r:id="rId2"/>
              </a:rPr>
              <a:t>Purposive sampling</a:t>
            </a:r>
            <a:endParaRPr lang="en-US" sz="1600" b="1" i="0" dirty="0">
              <a:solidFill>
                <a:srgbClr val="1B2B68"/>
              </a:solidFill>
              <a:effectLst/>
              <a:latin typeface="Gilmer"/>
            </a:endParaRPr>
          </a:p>
          <a:p>
            <a:pPr marL="0" indent="0" algn="l">
              <a:buNone/>
            </a:pPr>
            <a:r>
              <a:rPr lang="en-US" sz="1600" b="0" i="0" dirty="0">
                <a:solidFill>
                  <a:srgbClr val="0D405F"/>
                </a:solidFill>
                <a:effectLst/>
                <a:latin typeface="Inter"/>
              </a:rPr>
              <a:t>This type of sampling, also known as judgement sampling, involves the researcher using their expertise to select a sample that is most useful to the purposes of the research.</a:t>
            </a:r>
          </a:p>
          <a:p>
            <a:pPr marL="0" indent="0" algn="l">
              <a:buNone/>
            </a:pPr>
            <a:r>
              <a:rPr lang="en-US" sz="1600" dirty="0"/>
              <a:t>Example: </a:t>
            </a:r>
            <a:r>
              <a:rPr lang="en-US" sz="1600" b="0" i="0" dirty="0">
                <a:solidFill>
                  <a:srgbClr val="0D405F"/>
                </a:solidFill>
                <a:effectLst/>
                <a:latin typeface="Inter"/>
              </a:rPr>
              <a:t>You want to know more about the opinions and experiences of disabled students at your university, so you purposefully select a number of students with different support needs in order to gather a varied range of data on their experiences with student services.</a:t>
            </a:r>
          </a:p>
          <a:p>
            <a:pPr marL="0" indent="0" algn="l">
              <a:buNone/>
            </a:pPr>
            <a:r>
              <a:rPr lang="en-US" sz="1600" b="1" i="0" u="none" strike="noStrike" dirty="0">
                <a:solidFill>
                  <a:srgbClr val="1F80E8"/>
                </a:solidFill>
                <a:effectLst/>
                <a:latin typeface="Gilmer"/>
                <a:hlinkClick r:id="rId3"/>
              </a:rPr>
              <a:t>Snowball sampling</a:t>
            </a:r>
            <a:endParaRPr lang="en-US" sz="1600" b="1" i="0" dirty="0">
              <a:solidFill>
                <a:srgbClr val="1B2B68"/>
              </a:solidFill>
              <a:effectLst/>
              <a:latin typeface="Gilmer"/>
            </a:endParaRPr>
          </a:p>
          <a:p>
            <a:pPr marL="0" indent="0" algn="l">
              <a:buNone/>
            </a:pPr>
            <a:r>
              <a:rPr lang="en-US" sz="1600" b="0" i="0" dirty="0">
                <a:solidFill>
                  <a:srgbClr val="0D405F"/>
                </a:solidFill>
                <a:effectLst/>
                <a:latin typeface="Inter"/>
              </a:rPr>
              <a:t>If the population is hard to access, snowball sampling can be used to recruit participants via other participants. The number of people you have access to “snowballs” as you get in contact with more people. The downside here is also representativeness, as you have no way of knowing how representative your sample is due to the reliance on participants recruiting others. This can lead to </a:t>
            </a:r>
            <a:r>
              <a:rPr lang="en-US" sz="1600" b="0" i="0" u="none" strike="noStrike" dirty="0">
                <a:solidFill>
                  <a:srgbClr val="1F80E8"/>
                </a:solidFill>
                <a:effectLst/>
                <a:latin typeface="Inter"/>
                <a:hlinkClick r:id="rId4"/>
              </a:rPr>
              <a:t>sampling bias</a:t>
            </a:r>
            <a:r>
              <a:rPr lang="en-US" sz="1600" b="0" i="0" dirty="0">
                <a:solidFill>
                  <a:srgbClr val="0D405F"/>
                </a:solidFill>
                <a:effectLst/>
                <a:latin typeface="Inter"/>
              </a:rPr>
              <a:t>.</a:t>
            </a:r>
          </a:p>
          <a:p>
            <a:pPr marL="0" indent="0">
              <a:buNone/>
            </a:pPr>
            <a:r>
              <a:rPr lang="en-US" sz="1600" dirty="0"/>
              <a:t>Example: You are researching experiences of homelessness in your city. Since there is no list of all homeless people in the city, probability sampling isn’t possible. You meet one person who agrees to participate in the research, and she puts you in contact with other homeless people that she knows in the area.</a:t>
            </a:r>
          </a:p>
          <a:p>
            <a:pPr marL="0" indent="0" algn="l">
              <a:buNone/>
            </a:pPr>
            <a:r>
              <a:rPr lang="en-US" sz="1600" b="1" i="0" u="none" strike="noStrike" dirty="0">
                <a:solidFill>
                  <a:srgbClr val="1F80E8"/>
                </a:solidFill>
                <a:effectLst/>
                <a:latin typeface="Gilmer"/>
                <a:hlinkClick r:id="rId5"/>
              </a:rPr>
              <a:t>Quota sampling</a:t>
            </a:r>
            <a:endParaRPr lang="en-US" sz="1600" b="1" i="0" dirty="0">
              <a:solidFill>
                <a:srgbClr val="1B2B68"/>
              </a:solidFill>
              <a:effectLst/>
              <a:latin typeface="Gilmer"/>
            </a:endParaRPr>
          </a:p>
          <a:p>
            <a:pPr marL="0" indent="0" algn="l">
              <a:buNone/>
            </a:pPr>
            <a:r>
              <a:rPr lang="en-US" sz="1600" b="0" i="0" dirty="0">
                <a:solidFill>
                  <a:srgbClr val="0D405F"/>
                </a:solidFill>
                <a:effectLst/>
                <a:latin typeface="Inter"/>
              </a:rPr>
              <a:t>Quota sampling relies on the non-random selection of a predetermined number or proportion of units. This is called a quota.</a:t>
            </a:r>
          </a:p>
          <a:p>
            <a:pPr marL="0" indent="0" algn="l">
              <a:buNone/>
            </a:pPr>
            <a:r>
              <a:rPr lang="en-US" sz="1600" b="0" i="0" dirty="0">
                <a:solidFill>
                  <a:srgbClr val="0D405F"/>
                </a:solidFill>
                <a:effectLst/>
                <a:latin typeface="Inter"/>
              </a:rPr>
              <a:t>You first divide the population into mutually exclusive subgroups (called strata) and then recruit sample units until you reach your quota. These units share specific characteristics, determined by you prior to forming your strata. The aim of quota sampling is to control what or who makes up your sample.</a:t>
            </a:r>
          </a:p>
          <a:p>
            <a:pPr marL="0" indent="0">
              <a:buNone/>
            </a:pPr>
            <a:r>
              <a:rPr lang="en-US" sz="1600" dirty="0"/>
              <a:t>Example: You want to gauge consumer interest in a new produce delivery service in Boston, focused on dietary preferences. You divide the population into meat eaters, vegetarians, and vegans, drawing a sample of 1000 people. Since the company wants to cater to all consumers, you set a quota of 200 people for each dietary group. In this way, all dietary preferences are equally represented in your research, and you can easily compare these </a:t>
            </a:r>
            <a:r>
              <a:rPr lang="en-US" sz="1600" dirty="0" err="1"/>
              <a:t>groups.You</a:t>
            </a:r>
            <a:r>
              <a:rPr lang="en-US" sz="1600" dirty="0"/>
              <a:t> continue recruiting until you reach the quota of 200 participants for each subgroup.</a:t>
            </a:r>
            <a:endParaRPr lang="en-IN" sz="1600" dirty="0"/>
          </a:p>
        </p:txBody>
      </p:sp>
    </p:spTree>
    <p:extLst>
      <p:ext uri="{BB962C8B-B14F-4D97-AF65-F5344CB8AC3E}">
        <p14:creationId xmlns:p14="http://schemas.microsoft.com/office/powerpoint/2010/main" val="4024859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2CDD39-3C36-40B3-B806-B7151E357C37}"/>
              </a:ext>
            </a:extLst>
          </p:cNvPr>
          <p:cNvSpPr>
            <a:spLocks noGrp="1"/>
          </p:cNvSpPr>
          <p:nvPr>
            <p:ph type="title"/>
          </p:nvPr>
        </p:nvSpPr>
        <p:spPr/>
        <p:txBody>
          <a:bodyPr/>
          <a:lstStyle/>
          <a:p>
            <a:r>
              <a:rPr lang="en-IN" dirty="0"/>
              <a:t>Range, Variance and Standard Deviation</a:t>
            </a:r>
          </a:p>
        </p:txBody>
      </p:sp>
      <p:sp>
        <p:nvSpPr>
          <p:cNvPr id="4" name="Content Placeholder 3">
            <a:extLst>
              <a:ext uri="{FF2B5EF4-FFF2-40B4-BE49-F238E27FC236}">
                <a16:creationId xmlns:a16="http://schemas.microsoft.com/office/drawing/2014/main" id="{1447AA84-1EE7-46CB-91BE-AE131B94BA32}"/>
              </a:ext>
            </a:extLst>
          </p:cNvPr>
          <p:cNvSpPr>
            <a:spLocks noGrp="1"/>
          </p:cNvSpPr>
          <p:nvPr>
            <p:ph idx="1"/>
          </p:nvPr>
        </p:nvSpPr>
        <p:spPr/>
        <p:txBody>
          <a:bodyPr>
            <a:normAutofit fontScale="85000" lnSpcReduction="20000"/>
          </a:bodyPr>
          <a:lstStyle/>
          <a:p>
            <a:r>
              <a:rPr lang="en-US" b="0" i="0" dirty="0">
                <a:solidFill>
                  <a:srgbClr val="21242C"/>
                </a:solidFill>
                <a:effectLst/>
                <a:latin typeface="+mj-lt"/>
              </a:rPr>
              <a:t>Range, variance, and standard deviation all measure the spread or variability of a data set in different ways. </a:t>
            </a:r>
            <a:r>
              <a:rPr lang="en-US" b="1" i="0" dirty="0">
                <a:solidFill>
                  <a:srgbClr val="21242C"/>
                </a:solidFill>
                <a:effectLst/>
                <a:latin typeface="+mj-lt"/>
              </a:rPr>
              <a:t>The range </a:t>
            </a:r>
            <a:r>
              <a:rPr lang="en-US" b="0" i="0" dirty="0">
                <a:solidFill>
                  <a:srgbClr val="21242C"/>
                </a:solidFill>
                <a:effectLst/>
                <a:latin typeface="+mj-lt"/>
              </a:rPr>
              <a:t>is easy to calculate—it's the difference between the largest and smallest data points in a set. </a:t>
            </a:r>
            <a:r>
              <a:rPr lang="en-US" b="1" i="0" dirty="0">
                <a:solidFill>
                  <a:srgbClr val="21242C"/>
                </a:solidFill>
                <a:effectLst/>
                <a:latin typeface="+mj-lt"/>
              </a:rPr>
              <a:t>Standard deviation </a:t>
            </a:r>
            <a:r>
              <a:rPr lang="en-US" b="0" i="0" dirty="0">
                <a:solidFill>
                  <a:srgbClr val="21242C"/>
                </a:solidFill>
                <a:effectLst/>
                <a:latin typeface="+mj-lt"/>
              </a:rPr>
              <a:t>is the square root of the variance. Standard deviation is a measure of how spread out the data is from its mean. </a:t>
            </a:r>
          </a:p>
          <a:p>
            <a:r>
              <a:rPr lang="en-US" b="1" i="0" dirty="0">
                <a:solidFill>
                  <a:srgbClr val="21242C"/>
                </a:solidFill>
                <a:effectLst/>
                <a:latin typeface="+mj-lt"/>
              </a:rPr>
              <a:t>Population variance </a:t>
            </a:r>
            <a:r>
              <a:rPr lang="en-US" b="0" i="0" dirty="0">
                <a:solidFill>
                  <a:srgbClr val="21242C"/>
                </a:solidFill>
                <a:effectLst/>
                <a:latin typeface="+mj-lt"/>
              </a:rPr>
              <a:t>is a measure of how spread out a group of data points is. Specifically, it quantifies the average squared deviation from the mean. So, if all data points are very close to the mean, the variance will be small; if data points are spread out over a wide range, the variance will be larger. </a:t>
            </a:r>
          </a:p>
          <a:p>
            <a:r>
              <a:rPr lang="en-US" b="1" dirty="0">
                <a:solidFill>
                  <a:srgbClr val="21242C"/>
                </a:solidFill>
                <a:latin typeface="+mj-lt"/>
              </a:rPr>
              <a:t>Population standard deviation </a:t>
            </a:r>
            <a:r>
              <a:rPr lang="en-US" dirty="0">
                <a:solidFill>
                  <a:srgbClr val="21242C"/>
                </a:solidFill>
                <a:latin typeface="+mj-lt"/>
              </a:rPr>
              <a:t>is a measure of how much variation there is among individual data points in a population. It's a way of quantifying how spread out the data is from its mean. A small standard deviation means that the data points are generally close to the mean, while a large standard deviation means that the data is more dispersed.</a:t>
            </a:r>
            <a:endParaRPr lang="en-IN" dirty="0">
              <a:solidFill>
                <a:srgbClr val="21242C"/>
              </a:solidFill>
              <a:latin typeface="+mj-lt"/>
            </a:endParaRPr>
          </a:p>
        </p:txBody>
      </p:sp>
    </p:spTree>
    <p:extLst>
      <p:ext uri="{BB962C8B-B14F-4D97-AF65-F5344CB8AC3E}">
        <p14:creationId xmlns:p14="http://schemas.microsoft.com/office/powerpoint/2010/main" val="4154310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A8D44-8422-486C-9D00-3DAF09224622}"/>
              </a:ext>
            </a:extLst>
          </p:cNvPr>
          <p:cNvSpPr>
            <a:spLocks noGrp="1"/>
          </p:cNvSpPr>
          <p:nvPr>
            <p:ph type="title"/>
          </p:nvPr>
        </p:nvSpPr>
        <p:spPr>
          <a:xfrm>
            <a:off x="838200" y="365125"/>
            <a:ext cx="10515600" cy="640715"/>
          </a:xfrm>
        </p:spPr>
        <p:txBody>
          <a:bodyPr>
            <a:normAutofit fontScale="90000"/>
          </a:bodyPr>
          <a:lstStyle/>
          <a:p>
            <a:r>
              <a:rPr lang="en-IN" dirty="0"/>
              <a:t>Parameter vs Statistic</a:t>
            </a:r>
          </a:p>
        </p:txBody>
      </p:sp>
      <p:sp>
        <p:nvSpPr>
          <p:cNvPr id="3" name="Content Placeholder 2">
            <a:extLst>
              <a:ext uri="{FF2B5EF4-FFF2-40B4-BE49-F238E27FC236}">
                <a16:creationId xmlns:a16="http://schemas.microsoft.com/office/drawing/2014/main" id="{0C36A266-A297-440F-AA6F-0391B2B625BA}"/>
              </a:ext>
            </a:extLst>
          </p:cNvPr>
          <p:cNvSpPr>
            <a:spLocks noGrp="1"/>
          </p:cNvSpPr>
          <p:nvPr>
            <p:ph idx="1"/>
          </p:nvPr>
        </p:nvSpPr>
        <p:spPr>
          <a:xfrm>
            <a:off x="838200" y="1038227"/>
            <a:ext cx="10515600" cy="2487293"/>
          </a:xfrm>
        </p:spPr>
        <p:txBody>
          <a:bodyPr>
            <a:normAutofit fontScale="85000" lnSpcReduction="20000"/>
          </a:bodyPr>
          <a:lstStyle/>
          <a:p>
            <a:pPr marL="0" indent="0" algn="l">
              <a:buNone/>
            </a:pPr>
            <a:r>
              <a:rPr lang="en-US" b="0" i="0" dirty="0">
                <a:solidFill>
                  <a:srgbClr val="0D405F"/>
                </a:solidFill>
                <a:effectLst/>
                <a:latin typeface="Inter"/>
              </a:rPr>
              <a:t>A </a:t>
            </a:r>
            <a:r>
              <a:rPr lang="en-US" b="1" i="0" dirty="0">
                <a:solidFill>
                  <a:srgbClr val="0D405F"/>
                </a:solidFill>
                <a:effectLst/>
                <a:latin typeface="Inter"/>
              </a:rPr>
              <a:t>parameter</a:t>
            </a:r>
            <a:r>
              <a:rPr lang="en-US" b="0" i="0" dirty="0">
                <a:solidFill>
                  <a:srgbClr val="0D405F"/>
                </a:solidFill>
                <a:effectLst/>
                <a:latin typeface="Inter"/>
              </a:rPr>
              <a:t> is a number describing a whole population (e.g., population mean), while a </a:t>
            </a:r>
            <a:r>
              <a:rPr lang="en-US" b="1" i="0" dirty="0">
                <a:solidFill>
                  <a:srgbClr val="0D405F"/>
                </a:solidFill>
                <a:effectLst/>
                <a:latin typeface="Inter"/>
              </a:rPr>
              <a:t>statistic </a:t>
            </a:r>
            <a:r>
              <a:rPr lang="en-US" b="0" i="0" dirty="0">
                <a:solidFill>
                  <a:srgbClr val="0D405F"/>
                </a:solidFill>
                <a:effectLst/>
                <a:latin typeface="Inter"/>
              </a:rPr>
              <a:t>is a number describing a </a:t>
            </a:r>
            <a:r>
              <a:rPr lang="en-US" b="0" i="0" u="none" strike="noStrike" dirty="0">
                <a:solidFill>
                  <a:srgbClr val="1F80E8"/>
                </a:solidFill>
                <a:effectLst/>
                <a:latin typeface="Inter"/>
                <a:hlinkClick r:id="rId2"/>
              </a:rPr>
              <a:t>sample</a:t>
            </a:r>
            <a:r>
              <a:rPr lang="en-US" b="0" i="0" dirty="0">
                <a:solidFill>
                  <a:srgbClr val="0D405F"/>
                </a:solidFill>
                <a:effectLst/>
                <a:latin typeface="Inter"/>
              </a:rPr>
              <a:t> (e.g., sample mean).</a:t>
            </a:r>
          </a:p>
          <a:p>
            <a:pPr marL="0" indent="0" algn="l">
              <a:buNone/>
            </a:pPr>
            <a:r>
              <a:rPr lang="en-US" b="0" i="0" dirty="0">
                <a:solidFill>
                  <a:srgbClr val="0D405F"/>
                </a:solidFill>
                <a:effectLst/>
                <a:latin typeface="Inter"/>
              </a:rPr>
              <a:t>The goal of </a:t>
            </a:r>
            <a:r>
              <a:rPr lang="en-US" b="0" i="0" u="none" strike="noStrike" dirty="0">
                <a:solidFill>
                  <a:srgbClr val="1F80E8"/>
                </a:solidFill>
                <a:effectLst/>
                <a:latin typeface="Inter"/>
                <a:hlinkClick r:id="rId3"/>
              </a:rPr>
              <a:t>quantitative research</a:t>
            </a:r>
            <a:r>
              <a:rPr lang="en-US" b="0" i="0" dirty="0">
                <a:solidFill>
                  <a:srgbClr val="0D405F"/>
                </a:solidFill>
                <a:effectLst/>
                <a:latin typeface="Inter"/>
              </a:rPr>
              <a:t> is to understand characteristics of populations by finding parameters. In practice, it’s often too difficult, time-consuming or unfeasible to collect data from every member of a population. Instead, data is collected from samples.</a:t>
            </a:r>
          </a:p>
          <a:p>
            <a:pPr marL="0" indent="0" algn="l">
              <a:buNone/>
            </a:pPr>
            <a:r>
              <a:rPr lang="en-US" b="0" i="0" dirty="0">
                <a:solidFill>
                  <a:srgbClr val="0D405F"/>
                </a:solidFill>
                <a:effectLst/>
                <a:latin typeface="Inter"/>
              </a:rPr>
              <a:t>With </a:t>
            </a:r>
            <a:r>
              <a:rPr lang="en-US" b="0" i="0" u="none" strike="noStrike" dirty="0">
                <a:solidFill>
                  <a:srgbClr val="1F80E8"/>
                </a:solidFill>
                <a:effectLst/>
                <a:latin typeface="Inter"/>
                <a:hlinkClick r:id="rId4"/>
              </a:rPr>
              <a:t>inferential statistics</a:t>
            </a:r>
            <a:r>
              <a:rPr lang="en-US" b="0" i="0" dirty="0">
                <a:solidFill>
                  <a:srgbClr val="0D405F"/>
                </a:solidFill>
                <a:effectLst/>
                <a:latin typeface="Inter"/>
              </a:rPr>
              <a:t>, we can use sample statistics to make educated guesses about population parameters.</a:t>
            </a:r>
          </a:p>
          <a:p>
            <a:pPr marL="0" indent="0" algn="l">
              <a:buNone/>
            </a:pPr>
            <a:endParaRPr lang="en-US" b="0" i="0" dirty="0">
              <a:solidFill>
                <a:srgbClr val="0D405F"/>
              </a:solidFill>
              <a:effectLst/>
              <a:latin typeface="Inter"/>
            </a:endParaRPr>
          </a:p>
          <a:p>
            <a:pPr marL="0" indent="0">
              <a:buNone/>
            </a:pPr>
            <a:endParaRPr lang="en-IN" dirty="0"/>
          </a:p>
        </p:txBody>
      </p:sp>
      <p:pic>
        <p:nvPicPr>
          <p:cNvPr id="5" name="Picture 4">
            <a:extLst>
              <a:ext uri="{FF2B5EF4-FFF2-40B4-BE49-F238E27FC236}">
                <a16:creationId xmlns:a16="http://schemas.microsoft.com/office/drawing/2014/main" id="{6EE61FFD-176C-42DF-9C02-C65A075C5336}"/>
              </a:ext>
            </a:extLst>
          </p:cNvPr>
          <p:cNvPicPr>
            <a:picLocks noChangeAspect="1"/>
          </p:cNvPicPr>
          <p:nvPr/>
        </p:nvPicPr>
        <p:blipFill>
          <a:blip r:embed="rId5"/>
          <a:stretch>
            <a:fillRect/>
          </a:stretch>
        </p:blipFill>
        <p:spPr>
          <a:xfrm>
            <a:off x="2199640" y="3589341"/>
            <a:ext cx="6867525" cy="2771775"/>
          </a:xfrm>
          <a:prstGeom prst="rect">
            <a:avLst/>
          </a:prstGeom>
        </p:spPr>
      </p:pic>
    </p:spTree>
    <p:extLst>
      <p:ext uri="{BB962C8B-B14F-4D97-AF65-F5344CB8AC3E}">
        <p14:creationId xmlns:p14="http://schemas.microsoft.com/office/powerpoint/2010/main" val="42898497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FC54-D6B9-48FB-9D31-5C924D547ED4}"/>
              </a:ext>
            </a:extLst>
          </p:cNvPr>
          <p:cNvSpPr>
            <a:spLocks noGrp="1"/>
          </p:cNvSpPr>
          <p:nvPr>
            <p:ph type="title"/>
          </p:nvPr>
        </p:nvSpPr>
        <p:spPr>
          <a:xfrm>
            <a:off x="838200" y="304166"/>
            <a:ext cx="10515600" cy="315912"/>
          </a:xfrm>
        </p:spPr>
        <p:txBody>
          <a:bodyPr>
            <a:normAutofit fontScale="90000"/>
          </a:bodyPr>
          <a:lstStyle/>
          <a:p>
            <a:r>
              <a:rPr lang="en-IN" dirty="0"/>
              <a:t>Standard Deviation vs Standard Error</a:t>
            </a:r>
          </a:p>
        </p:txBody>
      </p:sp>
      <p:sp>
        <p:nvSpPr>
          <p:cNvPr id="3" name="Content Placeholder 2">
            <a:extLst>
              <a:ext uri="{FF2B5EF4-FFF2-40B4-BE49-F238E27FC236}">
                <a16:creationId xmlns:a16="http://schemas.microsoft.com/office/drawing/2014/main" id="{55F2530C-10A6-46EE-9841-D8C5D9CDF60D}"/>
              </a:ext>
            </a:extLst>
          </p:cNvPr>
          <p:cNvSpPr>
            <a:spLocks noGrp="1"/>
          </p:cNvSpPr>
          <p:nvPr>
            <p:ph idx="1"/>
          </p:nvPr>
        </p:nvSpPr>
        <p:spPr>
          <a:xfrm>
            <a:off x="371475" y="812800"/>
            <a:ext cx="10982325" cy="5854700"/>
          </a:xfrm>
        </p:spPr>
        <p:txBody>
          <a:bodyPr>
            <a:normAutofit fontScale="77500" lnSpcReduction="20000"/>
          </a:bodyPr>
          <a:lstStyle/>
          <a:p>
            <a:pPr algn="l">
              <a:buFont typeface="Arial" panose="020B0604020202020204" pitchFamily="34" charset="0"/>
              <a:buChar char="•"/>
            </a:pPr>
            <a:r>
              <a:rPr lang="en-US" b="0" i="0" dirty="0">
                <a:solidFill>
                  <a:srgbClr val="0E1633"/>
                </a:solidFill>
                <a:effectLst/>
                <a:latin typeface="TradeGothic"/>
              </a:rPr>
              <a:t>Standard deviation describes variability within a single sample, while standard error describes variability across multiple samples of a population.</a:t>
            </a:r>
          </a:p>
          <a:p>
            <a:pPr algn="l">
              <a:buFont typeface="Arial" panose="020B0604020202020204" pitchFamily="34" charset="0"/>
              <a:buChar char="•"/>
            </a:pPr>
            <a:r>
              <a:rPr lang="en-US" b="0" i="0" dirty="0">
                <a:solidFill>
                  <a:srgbClr val="0E1633"/>
                </a:solidFill>
                <a:effectLst/>
                <a:latin typeface="TradeGothic"/>
              </a:rPr>
              <a:t>Standard deviation is a descriptive statistic that can be calculated from sample data, while standard error is an inferential statistic that can only be estimated.</a:t>
            </a:r>
          </a:p>
          <a:p>
            <a:pPr algn="l">
              <a:buFont typeface="Arial" panose="020B0604020202020204" pitchFamily="34" charset="0"/>
              <a:buChar char="•"/>
            </a:pPr>
            <a:r>
              <a:rPr lang="en-US" b="0" i="0" dirty="0">
                <a:solidFill>
                  <a:srgbClr val="0E1633"/>
                </a:solidFill>
                <a:effectLst/>
                <a:latin typeface="TradeGothic"/>
              </a:rPr>
              <a:t>Standard deviation measures how much observations vary from one another, while standard error looks at how accurate the mean of a sample of data is compared to the true population mean.</a:t>
            </a:r>
          </a:p>
          <a:p>
            <a:pPr algn="l">
              <a:buFont typeface="Arial" panose="020B0604020202020204" pitchFamily="34" charset="0"/>
              <a:buChar char="•"/>
            </a:pPr>
            <a:r>
              <a:rPr lang="en-US" b="0" i="0" dirty="0">
                <a:solidFill>
                  <a:srgbClr val="0E1633"/>
                </a:solidFill>
                <a:effectLst/>
                <a:latin typeface="TradeGothic"/>
              </a:rPr>
              <a:t>The formula for standard deviation calculates the square root of the variance, while the formula for standard error calculates the standard deviation divided by the square root of the sample size.</a:t>
            </a:r>
          </a:p>
          <a:p>
            <a:pPr marL="0" indent="0" algn="l">
              <a:buNone/>
            </a:pPr>
            <a:r>
              <a:rPr lang="en-US" b="1" i="1" dirty="0">
                <a:solidFill>
                  <a:srgbClr val="0E1633"/>
                </a:solidFill>
                <a:latin typeface="TradeGothic"/>
              </a:rPr>
              <a:t>When to use which one:</a:t>
            </a:r>
            <a:endParaRPr lang="en-US" b="1" i="1" dirty="0">
              <a:solidFill>
                <a:srgbClr val="0E1633"/>
              </a:solidFill>
              <a:effectLst/>
              <a:latin typeface="TradeGothic"/>
            </a:endParaRPr>
          </a:p>
          <a:p>
            <a:pPr marL="0" indent="0" algn="l">
              <a:buNone/>
            </a:pPr>
            <a:r>
              <a:rPr lang="en-US" b="1" i="0" dirty="0">
                <a:effectLst/>
                <a:latin typeface="TradeGothic"/>
              </a:rPr>
              <a:t>Standard deviation</a:t>
            </a:r>
            <a:r>
              <a:rPr lang="en-US" b="0" i="0" dirty="0">
                <a:effectLst/>
                <a:latin typeface="TradeGothic"/>
              </a:rPr>
              <a:t> is useful when you need to compare and describe different data values that are widely scattered within a single dataset. Because standard deviation measures how close each observation is to the mean, it can tell you how precise the measurements are. So, if you have a dataset forecasting air pollution for a certain city, a standard deviation of 0.89 (i.e. a low standard deviation) shows you that the data is precise.</a:t>
            </a:r>
          </a:p>
          <a:p>
            <a:pPr marL="0" indent="0" algn="l">
              <a:buNone/>
            </a:pPr>
            <a:r>
              <a:rPr lang="en-US" b="1" i="0" dirty="0">
                <a:effectLst/>
                <a:latin typeface="TradeGothic"/>
              </a:rPr>
              <a:t>Standard error</a:t>
            </a:r>
            <a:r>
              <a:rPr lang="en-US" b="0" i="0" dirty="0">
                <a:effectLst/>
                <a:latin typeface="TradeGothic"/>
              </a:rPr>
              <a:t> is useful if you want to test a hypothesis, as it allows you to gauge how accurate and precise your sample data is in relation to drawing conclusions about the actual overall population. For example, if you want to investigate the spending habits of everyone over 50 in New York City, using a sample of 500 people, standard error can tell you how “powerful” or applicable your findings are.</a:t>
            </a:r>
          </a:p>
          <a:p>
            <a:pPr marL="0" indent="0" algn="l">
              <a:buNone/>
            </a:pPr>
            <a:endParaRPr lang="en-US" b="0" i="0" dirty="0">
              <a:solidFill>
                <a:srgbClr val="0E1633"/>
              </a:solidFill>
              <a:effectLst/>
              <a:latin typeface="TradeGothic"/>
            </a:endParaRPr>
          </a:p>
          <a:p>
            <a:pPr marL="0" indent="0">
              <a:buNone/>
            </a:pPr>
            <a:endParaRPr lang="en-IN" dirty="0"/>
          </a:p>
        </p:txBody>
      </p:sp>
    </p:spTree>
    <p:extLst>
      <p:ext uri="{BB962C8B-B14F-4D97-AF65-F5344CB8AC3E}">
        <p14:creationId xmlns:p14="http://schemas.microsoft.com/office/powerpoint/2010/main" val="10731436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59230-D3FD-4806-9716-D9B7F4BE40F2}"/>
              </a:ext>
            </a:extLst>
          </p:cNvPr>
          <p:cNvSpPr>
            <a:spLocks noGrp="1"/>
          </p:cNvSpPr>
          <p:nvPr>
            <p:ph type="title"/>
          </p:nvPr>
        </p:nvSpPr>
        <p:spPr>
          <a:xfrm>
            <a:off x="666750" y="365126"/>
            <a:ext cx="10687050" cy="654050"/>
          </a:xfrm>
        </p:spPr>
        <p:txBody>
          <a:bodyPr>
            <a:normAutofit fontScale="90000"/>
          </a:bodyPr>
          <a:lstStyle/>
          <a:p>
            <a:r>
              <a:rPr lang="en-IN" b="1" dirty="0"/>
              <a:t>Simple and Composite Hypothesis</a:t>
            </a:r>
          </a:p>
        </p:txBody>
      </p:sp>
      <p:pic>
        <p:nvPicPr>
          <p:cNvPr id="6" name="Content Placeholder 5">
            <a:extLst>
              <a:ext uri="{FF2B5EF4-FFF2-40B4-BE49-F238E27FC236}">
                <a16:creationId xmlns:a16="http://schemas.microsoft.com/office/drawing/2014/main" id="{7E185F76-87CC-4E81-8058-95D2EEE784F0}"/>
              </a:ext>
            </a:extLst>
          </p:cNvPr>
          <p:cNvPicPr>
            <a:picLocks noGrp="1" noChangeAspect="1"/>
          </p:cNvPicPr>
          <p:nvPr>
            <p:ph idx="1"/>
          </p:nvPr>
        </p:nvPicPr>
        <p:blipFill>
          <a:blip r:embed="rId2"/>
          <a:stretch>
            <a:fillRect/>
          </a:stretch>
        </p:blipFill>
        <p:spPr>
          <a:xfrm>
            <a:off x="838200" y="1019176"/>
            <a:ext cx="10296525" cy="2085975"/>
          </a:xfrm>
        </p:spPr>
      </p:pic>
      <p:pic>
        <p:nvPicPr>
          <p:cNvPr id="8" name="Picture 7">
            <a:extLst>
              <a:ext uri="{FF2B5EF4-FFF2-40B4-BE49-F238E27FC236}">
                <a16:creationId xmlns:a16="http://schemas.microsoft.com/office/drawing/2014/main" id="{6573B9A6-53DC-4EF9-AA26-7A890A31B659}"/>
              </a:ext>
            </a:extLst>
          </p:cNvPr>
          <p:cNvPicPr>
            <a:picLocks noChangeAspect="1"/>
          </p:cNvPicPr>
          <p:nvPr/>
        </p:nvPicPr>
        <p:blipFill>
          <a:blip r:embed="rId3"/>
          <a:stretch>
            <a:fillRect/>
          </a:stretch>
        </p:blipFill>
        <p:spPr>
          <a:xfrm>
            <a:off x="762000" y="3210243"/>
            <a:ext cx="10372725" cy="2828925"/>
          </a:xfrm>
          <a:prstGeom prst="rect">
            <a:avLst/>
          </a:prstGeom>
        </p:spPr>
      </p:pic>
    </p:spTree>
    <p:extLst>
      <p:ext uri="{BB962C8B-B14F-4D97-AF65-F5344CB8AC3E}">
        <p14:creationId xmlns:p14="http://schemas.microsoft.com/office/powerpoint/2010/main" val="23169452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FD9B7-D2ED-470F-AACD-C56D4B7F7E1A}"/>
              </a:ext>
            </a:extLst>
          </p:cNvPr>
          <p:cNvSpPr>
            <a:spLocks noGrp="1"/>
          </p:cNvSpPr>
          <p:nvPr>
            <p:ph type="title"/>
          </p:nvPr>
        </p:nvSpPr>
        <p:spPr>
          <a:xfrm>
            <a:off x="838200" y="243522"/>
            <a:ext cx="10515600" cy="437515"/>
          </a:xfrm>
        </p:spPr>
        <p:txBody>
          <a:bodyPr>
            <a:normAutofit fontScale="90000"/>
          </a:bodyPr>
          <a:lstStyle/>
          <a:p>
            <a:r>
              <a:rPr lang="en-IN" dirty="0"/>
              <a:t>Types of Errors-Type I and Type II Error</a:t>
            </a:r>
          </a:p>
        </p:txBody>
      </p:sp>
      <p:sp>
        <p:nvSpPr>
          <p:cNvPr id="3" name="Content Placeholder 2">
            <a:extLst>
              <a:ext uri="{FF2B5EF4-FFF2-40B4-BE49-F238E27FC236}">
                <a16:creationId xmlns:a16="http://schemas.microsoft.com/office/drawing/2014/main" id="{71C3A4BB-B5EA-4D9A-93DE-446E6188101D}"/>
              </a:ext>
            </a:extLst>
          </p:cNvPr>
          <p:cNvSpPr>
            <a:spLocks noGrp="1"/>
          </p:cNvSpPr>
          <p:nvPr>
            <p:ph idx="1"/>
          </p:nvPr>
        </p:nvSpPr>
        <p:spPr>
          <a:xfrm>
            <a:off x="838200" y="1090930"/>
            <a:ext cx="10515600" cy="5333683"/>
          </a:xfrm>
        </p:spPr>
        <p:txBody>
          <a:bodyPr>
            <a:normAutofit fontScale="85000" lnSpcReduction="20000"/>
          </a:bodyPr>
          <a:lstStyle/>
          <a:p>
            <a:pPr marL="0" indent="0">
              <a:buNone/>
            </a:pPr>
            <a:r>
              <a:rPr lang="en-US" b="0" i="0" dirty="0">
                <a:solidFill>
                  <a:srgbClr val="202124"/>
                </a:solidFill>
                <a:effectLst/>
                <a:latin typeface="Google Sans"/>
              </a:rPr>
              <a:t>A type I error (false-positive) occurs if an investigator rejects a null hypothesis that is actually true in the population; a type II error (false-negative) occurs if the investigator fails to reject a null hypothesis that is actually false in the population.</a:t>
            </a:r>
          </a:p>
          <a:p>
            <a:pPr marL="0" indent="0" algn="l">
              <a:buNone/>
            </a:pPr>
            <a:r>
              <a:rPr lang="en-US" b="0" i="0" dirty="0">
                <a:solidFill>
                  <a:srgbClr val="0D405F"/>
                </a:solidFill>
                <a:effectLst/>
                <a:latin typeface="Inter"/>
              </a:rPr>
              <a:t>In </a:t>
            </a:r>
            <a:r>
              <a:rPr lang="en-US" b="0" i="0" u="none" strike="noStrike" dirty="0">
                <a:solidFill>
                  <a:srgbClr val="1F80E8"/>
                </a:solidFill>
                <a:effectLst/>
                <a:latin typeface="Inter"/>
                <a:hlinkClick r:id="rId2"/>
              </a:rPr>
              <a:t>statistics</a:t>
            </a:r>
            <a:r>
              <a:rPr lang="en-US" b="0" i="0" dirty="0">
                <a:solidFill>
                  <a:srgbClr val="0D405F"/>
                </a:solidFill>
                <a:effectLst/>
                <a:latin typeface="Inter"/>
              </a:rPr>
              <a:t>, a </a:t>
            </a:r>
            <a:r>
              <a:rPr lang="en-US" b="1" i="0" dirty="0">
                <a:solidFill>
                  <a:srgbClr val="0D405F"/>
                </a:solidFill>
                <a:effectLst/>
                <a:latin typeface="Inter"/>
              </a:rPr>
              <a:t>Type I error</a:t>
            </a:r>
            <a:r>
              <a:rPr lang="en-US" b="0" i="0" dirty="0">
                <a:solidFill>
                  <a:srgbClr val="0D405F"/>
                </a:solidFill>
                <a:effectLst/>
                <a:latin typeface="Inter"/>
              </a:rPr>
              <a:t> is a false positive conclusion, while a </a:t>
            </a:r>
            <a:r>
              <a:rPr lang="en-US" b="1" i="0" dirty="0">
                <a:solidFill>
                  <a:srgbClr val="0D405F"/>
                </a:solidFill>
                <a:effectLst/>
                <a:latin typeface="Inter"/>
              </a:rPr>
              <a:t>Type II error</a:t>
            </a:r>
            <a:r>
              <a:rPr lang="en-US" b="0" i="0" dirty="0">
                <a:solidFill>
                  <a:srgbClr val="0D405F"/>
                </a:solidFill>
                <a:effectLst/>
                <a:latin typeface="Inter"/>
              </a:rPr>
              <a:t> is a false negative conclusion.</a:t>
            </a:r>
          </a:p>
          <a:p>
            <a:pPr marL="0" indent="0" algn="l">
              <a:buNone/>
            </a:pPr>
            <a:r>
              <a:rPr lang="en-US" b="0" i="0" dirty="0">
                <a:solidFill>
                  <a:srgbClr val="0D405F"/>
                </a:solidFill>
                <a:effectLst/>
                <a:latin typeface="Inter"/>
              </a:rPr>
              <a:t>Making a statistical decision always involves uncertainties, so the risks of making these errors are unavoidable in </a:t>
            </a:r>
            <a:r>
              <a:rPr lang="en-US" b="0" i="0" u="none" strike="noStrike" dirty="0">
                <a:solidFill>
                  <a:srgbClr val="1F80E8"/>
                </a:solidFill>
                <a:effectLst/>
                <a:latin typeface="Inter"/>
                <a:hlinkClick r:id="rId3"/>
              </a:rPr>
              <a:t>hypothesis testing</a:t>
            </a:r>
            <a:r>
              <a:rPr lang="en-US" b="0" i="0" dirty="0">
                <a:solidFill>
                  <a:srgbClr val="0D405F"/>
                </a:solidFill>
                <a:effectLst/>
                <a:latin typeface="Inter"/>
              </a:rPr>
              <a:t>.</a:t>
            </a:r>
          </a:p>
          <a:p>
            <a:pPr marL="0" indent="0" algn="l">
              <a:buNone/>
            </a:pPr>
            <a:r>
              <a:rPr lang="en-US" b="0" i="0" dirty="0">
                <a:solidFill>
                  <a:srgbClr val="0D405F"/>
                </a:solidFill>
                <a:effectLst/>
                <a:latin typeface="Inter"/>
              </a:rPr>
              <a:t>The probability of making a Type I error is the </a:t>
            </a:r>
            <a:r>
              <a:rPr lang="en-US" b="0" i="0" u="none" strike="noStrike" dirty="0">
                <a:solidFill>
                  <a:srgbClr val="1F80E8"/>
                </a:solidFill>
                <a:effectLst/>
                <a:latin typeface="Inter"/>
                <a:hlinkClick r:id="rId4"/>
              </a:rPr>
              <a:t>significance level</a:t>
            </a:r>
            <a:r>
              <a:rPr lang="en-US" b="0" i="0" dirty="0">
                <a:solidFill>
                  <a:srgbClr val="0D405F"/>
                </a:solidFill>
                <a:effectLst/>
                <a:latin typeface="Inter"/>
              </a:rPr>
              <a:t>, or alpha (α), while the probability of making a Type II error is beta (β). These risks can be minimized through careful planning in your study design.</a:t>
            </a:r>
          </a:p>
          <a:p>
            <a:pPr marL="0" indent="0">
              <a:buNone/>
            </a:pPr>
            <a:r>
              <a:rPr lang="en-US" dirty="0"/>
              <a:t>Example: Type I vs Type II error You decide to get tested for COVID-19 based on mild symptoms. There are two errors that could potentially occur:</a:t>
            </a:r>
            <a:endParaRPr lang="en-US" dirty="0">
              <a:effectLst/>
            </a:endParaRPr>
          </a:p>
          <a:p>
            <a:pPr marL="0" indent="0">
              <a:buNone/>
            </a:pPr>
            <a:r>
              <a:rPr lang="en-US" b="1" dirty="0">
                <a:effectLst/>
              </a:rPr>
              <a:t>Type I error (false positive):</a:t>
            </a:r>
            <a:r>
              <a:rPr lang="en-US" dirty="0">
                <a:effectLst/>
              </a:rPr>
              <a:t> the test result says you have coronavirus, but you actually don’t.</a:t>
            </a:r>
          </a:p>
          <a:p>
            <a:pPr marL="0" indent="0">
              <a:buNone/>
            </a:pPr>
            <a:r>
              <a:rPr lang="en-US" b="1" dirty="0">
                <a:effectLst/>
              </a:rPr>
              <a:t>Type II error (false negative):</a:t>
            </a:r>
            <a:r>
              <a:rPr lang="en-US" dirty="0">
                <a:effectLst/>
              </a:rPr>
              <a:t> the test result says you don’t have coronavirus, but you actually do.</a:t>
            </a:r>
            <a:br>
              <a:rPr lang="en-US" b="0" i="0" dirty="0">
                <a:solidFill>
                  <a:srgbClr val="0D405F"/>
                </a:solidFill>
                <a:effectLst/>
                <a:latin typeface="Inter"/>
              </a:rPr>
            </a:br>
            <a:endParaRPr lang="en-US" b="0" i="0" dirty="0">
              <a:solidFill>
                <a:srgbClr val="0D405F"/>
              </a:solidFill>
              <a:effectLst/>
              <a:latin typeface="Inter"/>
            </a:endParaRPr>
          </a:p>
          <a:p>
            <a:pPr marL="0" indent="0">
              <a:buNone/>
            </a:pPr>
            <a:endParaRPr lang="en-IN" dirty="0"/>
          </a:p>
        </p:txBody>
      </p:sp>
    </p:spTree>
    <p:extLst>
      <p:ext uri="{BB962C8B-B14F-4D97-AF65-F5344CB8AC3E}">
        <p14:creationId xmlns:p14="http://schemas.microsoft.com/office/powerpoint/2010/main" val="3173594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C3E4654-4C06-4506-AA59-E0F84F2A0FAB}"/>
              </a:ext>
            </a:extLst>
          </p:cNvPr>
          <p:cNvSpPr>
            <a:spLocks noGrp="1"/>
          </p:cNvSpPr>
          <p:nvPr>
            <p:ph type="title"/>
          </p:nvPr>
        </p:nvSpPr>
        <p:spPr>
          <a:xfrm>
            <a:off x="838201" y="643467"/>
            <a:ext cx="3888526" cy="1800526"/>
          </a:xfrm>
        </p:spPr>
        <p:txBody>
          <a:bodyPr>
            <a:normAutofit/>
          </a:bodyPr>
          <a:lstStyle/>
          <a:p>
            <a:r>
              <a:rPr lang="en-IN"/>
              <a:t>Critical Region</a:t>
            </a:r>
            <a:endParaRPr lang="en-IN" dirty="0"/>
          </a:p>
        </p:txBody>
      </p:sp>
      <p:sp>
        <p:nvSpPr>
          <p:cNvPr id="3" name="Content Placeholder 2">
            <a:extLst>
              <a:ext uri="{FF2B5EF4-FFF2-40B4-BE49-F238E27FC236}">
                <a16:creationId xmlns:a16="http://schemas.microsoft.com/office/drawing/2014/main" id="{F7F598E8-F863-4054-8F71-372A902F129A}"/>
              </a:ext>
            </a:extLst>
          </p:cNvPr>
          <p:cNvSpPr>
            <a:spLocks noGrp="1"/>
          </p:cNvSpPr>
          <p:nvPr>
            <p:ph idx="1"/>
          </p:nvPr>
        </p:nvSpPr>
        <p:spPr>
          <a:xfrm>
            <a:off x="838201" y="2623381"/>
            <a:ext cx="3888528" cy="3553581"/>
          </a:xfrm>
        </p:spPr>
        <p:txBody>
          <a:bodyPr>
            <a:normAutofit/>
          </a:bodyPr>
          <a:lstStyle/>
          <a:p>
            <a:pPr marL="0" indent="0">
              <a:buNone/>
            </a:pPr>
            <a:r>
              <a:rPr lang="en-US" sz="2000" b="0" i="0">
                <a:effectLst/>
                <a:latin typeface="Google Sans"/>
              </a:rPr>
              <a:t>A critical region, also known as the rejection region, is a set of values for the test statistic for which the null hypothesis is rejected. i.e. if the observed test statistic is in the critical region then we reject the null hypothesis and accept the alternative hypothesis.</a:t>
            </a:r>
          </a:p>
          <a:p>
            <a:pPr marL="0" indent="0">
              <a:buNone/>
            </a:pPr>
            <a:endParaRPr lang="en-US" sz="2000">
              <a:latin typeface="Google Sans"/>
            </a:endParaRPr>
          </a:p>
          <a:p>
            <a:pPr marL="0" indent="0">
              <a:buNone/>
            </a:pPr>
            <a:endParaRPr lang="en-IN" sz="2000"/>
          </a:p>
        </p:txBody>
      </p:sp>
      <p:pic>
        <p:nvPicPr>
          <p:cNvPr id="5" name="Picture 4">
            <a:extLst>
              <a:ext uri="{FF2B5EF4-FFF2-40B4-BE49-F238E27FC236}">
                <a16:creationId xmlns:a16="http://schemas.microsoft.com/office/drawing/2014/main" id="{DB45D331-441B-4DFB-A307-89BAA0402A78}"/>
              </a:ext>
            </a:extLst>
          </p:cNvPr>
          <p:cNvPicPr>
            <a:picLocks noChangeAspect="1"/>
          </p:cNvPicPr>
          <p:nvPr/>
        </p:nvPicPr>
        <p:blipFill>
          <a:blip r:embed="rId2"/>
          <a:stretch>
            <a:fillRect/>
          </a:stretch>
        </p:blipFill>
        <p:spPr>
          <a:xfrm>
            <a:off x="6800986" y="674923"/>
            <a:ext cx="4747547" cy="5536498"/>
          </a:xfrm>
          <a:prstGeom prst="rect">
            <a:avLst/>
          </a:prstGeom>
        </p:spPr>
      </p:pic>
    </p:spTree>
    <p:extLst>
      <p:ext uri="{BB962C8B-B14F-4D97-AF65-F5344CB8AC3E}">
        <p14:creationId xmlns:p14="http://schemas.microsoft.com/office/powerpoint/2010/main" val="6769740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7EE60-6936-4CC3-8873-E6E47F64D6CC}"/>
              </a:ext>
            </a:extLst>
          </p:cNvPr>
          <p:cNvSpPr>
            <a:spLocks noGrp="1"/>
          </p:cNvSpPr>
          <p:nvPr>
            <p:ph type="title"/>
          </p:nvPr>
        </p:nvSpPr>
        <p:spPr>
          <a:xfrm>
            <a:off x="518160" y="107950"/>
            <a:ext cx="10683240" cy="407035"/>
          </a:xfrm>
        </p:spPr>
        <p:txBody>
          <a:bodyPr>
            <a:normAutofit fontScale="90000"/>
          </a:bodyPr>
          <a:lstStyle/>
          <a:p>
            <a:r>
              <a:rPr lang="en-IN" dirty="0"/>
              <a:t>Test Statistic</a:t>
            </a:r>
          </a:p>
        </p:txBody>
      </p:sp>
      <p:sp>
        <p:nvSpPr>
          <p:cNvPr id="3" name="Content Placeholder 2">
            <a:extLst>
              <a:ext uri="{FF2B5EF4-FFF2-40B4-BE49-F238E27FC236}">
                <a16:creationId xmlns:a16="http://schemas.microsoft.com/office/drawing/2014/main" id="{5EA1C9DD-FC72-4387-96E4-277C629C053A}"/>
              </a:ext>
            </a:extLst>
          </p:cNvPr>
          <p:cNvSpPr>
            <a:spLocks noGrp="1"/>
          </p:cNvSpPr>
          <p:nvPr>
            <p:ph idx="1"/>
          </p:nvPr>
        </p:nvSpPr>
        <p:spPr>
          <a:xfrm>
            <a:off x="400050" y="590550"/>
            <a:ext cx="11620500" cy="6076950"/>
          </a:xfrm>
        </p:spPr>
        <p:txBody>
          <a:bodyPr>
            <a:noAutofit/>
          </a:bodyPr>
          <a:lstStyle/>
          <a:p>
            <a:pPr marL="0" indent="0" algn="l">
              <a:buNone/>
            </a:pPr>
            <a:r>
              <a:rPr lang="en-US" sz="1550" b="0" i="0" dirty="0">
                <a:solidFill>
                  <a:srgbClr val="374151"/>
                </a:solidFill>
                <a:effectLst/>
                <a:latin typeface="Söhne"/>
              </a:rPr>
              <a:t>In statistics, a test statistic is a numerical summary of a sample that is used to make inferences about a population. It's a crucial component of hypothesis testing and helps you determine whether to accept or reject a null hypothesis based on the data you've collected.</a:t>
            </a:r>
          </a:p>
          <a:p>
            <a:pPr marL="0" indent="0" algn="l">
              <a:buNone/>
            </a:pPr>
            <a:r>
              <a:rPr lang="en-US" sz="1550" b="0" i="0" dirty="0">
                <a:solidFill>
                  <a:srgbClr val="374151"/>
                </a:solidFill>
                <a:effectLst/>
                <a:latin typeface="Söhne"/>
              </a:rPr>
              <a:t>Here's a general overview of how test statistics work in hypothesis testing:</a:t>
            </a:r>
          </a:p>
          <a:p>
            <a:pPr algn="l">
              <a:buFont typeface="+mj-lt"/>
              <a:buAutoNum type="arabicPeriod"/>
            </a:pPr>
            <a:r>
              <a:rPr lang="en-US" sz="1550" b="1" i="0" dirty="0">
                <a:solidFill>
                  <a:srgbClr val="374151"/>
                </a:solidFill>
                <a:effectLst/>
                <a:latin typeface="Söhne"/>
              </a:rPr>
              <a:t>State the Hypotheses</a:t>
            </a:r>
            <a:r>
              <a:rPr lang="en-US" sz="1550" b="0" i="0" dirty="0">
                <a:solidFill>
                  <a:srgbClr val="374151"/>
                </a:solidFill>
                <a:effectLst/>
                <a:latin typeface="Söhne"/>
              </a:rPr>
              <a:t>: Start by stating your null hypothesis (H0) and alternative hypothesis (Ha). The null hypothesis usually represents the status quo or no effect, while the alternative hypothesis represents the effect you're trying to investigate.</a:t>
            </a:r>
          </a:p>
          <a:p>
            <a:pPr algn="l">
              <a:buFont typeface="+mj-lt"/>
              <a:buAutoNum type="arabicPeriod"/>
            </a:pPr>
            <a:r>
              <a:rPr lang="en-US" sz="1550" b="1" i="0" dirty="0">
                <a:solidFill>
                  <a:srgbClr val="374151"/>
                </a:solidFill>
                <a:effectLst/>
                <a:latin typeface="Söhne"/>
              </a:rPr>
              <a:t>Choose a Test</a:t>
            </a:r>
            <a:r>
              <a:rPr lang="en-US" sz="1550" b="0" i="0" dirty="0">
                <a:solidFill>
                  <a:srgbClr val="374151"/>
                </a:solidFill>
                <a:effectLst/>
                <a:latin typeface="Söhne"/>
              </a:rPr>
              <a:t>: Depending on your data and research question, you'll choose a specific statistical test. Common examples include t-tests, z-tests, chi-squared tests, ANOVA, and regression analysis.</a:t>
            </a:r>
          </a:p>
          <a:p>
            <a:pPr algn="l">
              <a:buFont typeface="+mj-lt"/>
              <a:buAutoNum type="arabicPeriod"/>
            </a:pPr>
            <a:r>
              <a:rPr lang="en-US" sz="1550" b="1" i="0" dirty="0">
                <a:solidFill>
                  <a:srgbClr val="374151"/>
                </a:solidFill>
                <a:effectLst/>
                <a:latin typeface="Söhne"/>
              </a:rPr>
              <a:t>Collect and Analyze Data</a:t>
            </a:r>
            <a:r>
              <a:rPr lang="en-US" sz="1550" b="0" i="0" dirty="0">
                <a:solidFill>
                  <a:srgbClr val="374151"/>
                </a:solidFill>
                <a:effectLst/>
                <a:latin typeface="Söhne"/>
              </a:rPr>
              <a:t>: Gather your sample data and perform the necessary calculations to obtain a test statistic. The formula for the test statistic varies based on the chosen test.</a:t>
            </a:r>
          </a:p>
          <a:p>
            <a:pPr algn="l">
              <a:buFont typeface="+mj-lt"/>
              <a:buAutoNum type="arabicPeriod"/>
            </a:pPr>
            <a:r>
              <a:rPr lang="en-US" sz="1550" b="1" i="0" dirty="0">
                <a:solidFill>
                  <a:srgbClr val="374151"/>
                </a:solidFill>
                <a:effectLst/>
                <a:latin typeface="Söhne"/>
              </a:rPr>
              <a:t>Determine the Critical Region</a:t>
            </a:r>
            <a:r>
              <a:rPr lang="en-US" sz="1550" b="0" i="0" dirty="0">
                <a:solidFill>
                  <a:srgbClr val="374151"/>
                </a:solidFill>
                <a:effectLst/>
                <a:latin typeface="Söhne"/>
              </a:rPr>
              <a:t>: Define a significance level (often denoted by α) that represents the threshold for considering results as statistically significant. This helps you determine the critical region in the distribution of the test statistic.</a:t>
            </a:r>
          </a:p>
          <a:p>
            <a:pPr algn="l">
              <a:buFont typeface="+mj-lt"/>
              <a:buAutoNum type="arabicPeriod"/>
            </a:pPr>
            <a:r>
              <a:rPr lang="en-US" sz="1550" b="1" i="0" dirty="0">
                <a:solidFill>
                  <a:srgbClr val="374151"/>
                </a:solidFill>
                <a:effectLst/>
                <a:latin typeface="Söhne"/>
              </a:rPr>
              <a:t>Compare Test Statistic and Critical Value</a:t>
            </a:r>
            <a:r>
              <a:rPr lang="en-US" sz="1550" b="0" i="0" dirty="0">
                <a:solidFill>
                  <a:srgbClr val="374151"/>
                </a:solidFill>
                <a:effectLst/>
                <a:latin typeface="Söhne"/>
              </a:rPr>
              <a:t>: Compare the calculated test statistic to the critical value(s) associated with the chosen significance level. If the test statistic falls into the critical region, you reject the null hypothesis in favor of the alternative hypothesis.</a:t>
            </a:r>
          </a:p>
          <a:p>
            <a:pPr algn="l">
              <a:buFont typeface="+mj-lt"/>
              <a:buAutoNum type="arabicPeriod"/>
            </a:pPr>
            <a:r>
              <a:rPr lang="en-US" sz="1550" b="1" i="0" dirty="0">
                <a:solidFill>
                  <a:srgbClr val="374151"/>
                </a:solidFill>
                <a:effectLst/>
                <a:latin typeface="Söhne"/>
              </a:rPr>
              <a:t>Calculate P-value (Optional)</a:t>
            </a:r>
            <a:r>
              <a:rPr lang="en-US" sz="1550" b="0" i="0" dirty="0">
                <a:solidFill>
                  <a:srgbClr val="374151"/>
                </a:solidFill>
                <a:effectLst/>
                <a:latin typeface="Söhne"/>
              </a:rPr>
              <a:t>: In many cases, you can also calculate a p-value associated with the test statistic. The p-value represents the probability of observing a test statistic as extreme as, or more extreme than, the one calculated, assuming that the null hypothesis is true. A low p-value suggests that the null hypothesis is unlikely to be true.</a:t>
            </a:r>
          </a:p>
          <a:p>
            <a:pPr algn="l">
              <a:buFont typeface="+mj-lt"/>
              <a:buAutoNum type="arabicPeriod"/>
            </a:pPr>
            <a:r>
              <a:rPr lang="en-US" sz="1550" b="1" i="0" dirty="0">
                <a:solidFill>
                  <a:srgbClr val="374151"/>
                </a:solidFill>
                <a:effectLst/>
                <a:latin typeface="Söhne"/>
              </a:rPr>
              <a:t>Make a Decision</a:t>
            </a:r>
            <a:r>
              <a:rPr lang="en-US" sz="1550" b="0" i="0" dirty="0">
                <a:solidFill>
                  <a:srgbClr val="374151"/>
                </a:solidFill>
                <a:effectLst/>
                <a:latin typeface="Söhne"/>
              </a:rPr>
              <a:t>: Based on the comparison of the test statistic and the critical value (or p-value), you make a decision regarding the null hypothesis. If the test statistic is beyond the critical value or the p-value is below the significance level, you reject the null hypothesis. Otherwise, you fail to reject it.</a:t>
            </a:r>
          </a:p>
          <a:p>
            <a:pPr marL="0" indent="0" algn="l">
              <a:buNone/>
            </a:pPr>
            <a:r>
              <a:rPr lang="en-US" sz="1550" b="0" i="0" dirty="0">
                <a:solidFill>
                  <a:srgbClr val="374151"/>
                </a:solidFill>
                <a:effectLst/>
                <a:latin typeface="Söhne"/>
              </a:rPr>
              <a:t>It's important to note that different tests have different test statistics and formulas for calculating them. The choice of test depends on factors like the nature of your data, the research question, and the assumptions underlying the test.</a:t>
            </a:r>
          </a:p>
          <a:p>
            <a:pPr marL="0" indent="0" algn="l">
              <a:buNone/>
            </a:pPr>
            <a:r>
              <a:rPr lang="en-US" sz="1550" b="0" i="0" dirty="0">
                <a:solidFill>
                  <a:srgbClr val="374151"/>
                </a:solidFill>
                <a:effectLst/>
                <a:latin typeface="Söhne"/>
              </a:rPr>
              <a:t>Remember that statistical hypothesis testing involves some complexity and requires careful consideration of assumptions and limitations. It's recommended to have a good understanding of statistical concepts and data analysis techniques before conducting hypothesis tests.</a:t>
            </a:r>
          </a:p>
          <a:p>
            <a:pPr marL="0" indent="0">
              <a:buNone/>
            </a:pPr>
            <a:endParaRPr lang="en-IN" sz="1550" dirty="0"/>
          </a:p>
        </p:txBody>
      </p:sp>
    </p:spTree>
    <p:extLst>
      <p:ext uri="{BB962C8B-B14F-4D97-AF65-F5344CB8AC3E}">
        <p14:creationId xmlns:p14="http://schemas.microsoft.com/office/powerpoint/2010/main" val="2253575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16031-BA2E-4DC1-9FDA-DD5E0ACF494F}"/>
              </a:ext>
            </a:extLst>
          </p:cNvPr>
          <p:cNvSpPr>
            <a:spLocks noGrp="1"/>
          </p:cNvSpPr>
          <p:nvPr>
            <p:ph type="title"/>
          </p:nvPr>
        </p:nvSpPr>
        <p:spPr>
          <a:xfrm>
            <a:off x="609599" y="122237"/>
            <a:ext cx="10744201" cy="558800"/>
          </a:xfrm>
        </p:spPr>
        <p:txBody>
          <a:bodyPr>
            <a:normAutofit fontScale="90000"/>
          </a:bodyPr>
          <a:lstStyle/>
          <a:p>
            <a:r>
              <a:rPr lang="en-IN" dirty="0"/>
              <a:t>Level of Significance</a:t>
            </a:r>
          </a:p>
        </p:txBody>
      </p:sp>
      <p:sp>
        <p:nvSpPr>
          <p:cNvPr id="3" name="Content Placeholder 2">
            <a:extLst>
              <a:ext uri="{FF2B5EF4-FFF2-40B4-BE49-F238E27FC236}">
                <a16:creationId xmlns:a16="http://schemas.microsoft.com/office/drawing/2014/main" id="{B0EFFE56-DCA1-44C1-A6E2-3B967ACA4E7B}"/>
              </a:ext>
            </a:extLst>
          </p:cNvPr>
          <p:cNvSpPr>
            <a:spLocks noGrp="1"/>
          </p:cNvSpPr>
          <p:nvPr>
            <p:ph idx="1"/>
          </p:nvPr>
        </p:nvSpPr>
        <p:spPr>
          <a:xfrm>
            <a:off x="609599" y="681036"/>
            <a:ext cx="11334751" cy="5929313"/>
          </a:xfrm>
        </p:spPr>
        <p:txBody>
          <a:bodyPr>
            <a:noAutofit/>
          </a:bodyPr>
          <a:lstStyle/>
          <a:p>
            <a:pPr marL="0" indent="0" algn="l">
              <a:buNone/>
            </a:pPr>
            <a:r>
              <a:rPr lang="en-US" sz="1600" b="0" i="0" dirty="0">
                <a:solidFill>
                  <a:srgbClr val="374151"/>
                </a:solidFill>
                <a:effectLst/>
                <a:latin typeface="Söhne"/>
              </a:rPr>
              <a:t>The level of significance, often denoted as "α" (alpha), is a critical value used in hypothesis testing to determine whether there is enough evidence to reject a null hypothesis. </a:t>
            </a:r>
          </a:p>
          <a:p>
            <a:pPr marL="0" indent="0" algn="l">
              <a:buNone/>
            </a:pPr>
            <a:r>
              <a:rPr lang="en-US" sz="1600" b="0" i="0" dirty="0">
                <a:solidFill>
                  <a:srgbClr val="374151"/>
                </a:solidFill>
                <a:effectLst/>
                <a:latin typeface="Söhne"/>
              </a:rPr>
              <a:t>In hypothesis testing, you have two hypotheses:</a:t>
            </a:r>
          </a:p>
          <a:p>
            <a:pPr algn="l">
              <a:buFont typeface="+mj-lt"/>
              <a:buAutoNum type="arabicPeriod"/>
            </a:pPr>
            <a:r>
              <a:rPr lang="en-US" sz="1600" b="0" i="0" dirty="0">
                <a:solidFill>
                  <a:srgbClr val="374151"/>
                </a:solidFill>
                <a:effectLst/>
                <a:latin typeface="Söhne"/>
              </a:rPr>
              <a:t>Null Hypothesis (H0): This is the default or initial assumption that there is no effect, no difference, or no relationship in the population. It's often stated as the hypothesis to be tested.</a:t>
            </a:r>
          </a:p>
          <a:p>
            <a:pPr algn="l">
              <a:buFont typeface="+mj-lt"/>
              <a:buAutoNum type="arabicPeriod"/>
            </a:pPr>
            <a:r>
              <a:rPr lang="en-US" sz="1600" b="0" i="0" dirty="0">
                <a:solidFill>
                  <a:srgbClr val="374151"/>
                </a:solidFill>
                <a:effectLst/>
                <a:latin typeface="Söhne"/>
              </a:rPr>
              <a:t>Alternative Hypothesis (Ha or H1): This is the hypothesis that contradicts the null hypothesis. It suggests that there is an effect, a difference, or a relationship in the population.</a:t>
            </a:r>
          </a:p>
          <a:p>
            <a:pPr marL="0" indent="0" algn="l">
              <a:buNone/>
            </a:pPr>
            <a:r>
              <a:rPr lang="en-US" sz="1600" b="0" i="0" dirty="0">
                <a:solidFill>
                  <a:srgbClr val="374151"/>
                </a:solidFill>
                <a:effectLst/>
                <a:latin typeface="Söhne"/>
              </a:rPr>
              <a:t>The level of significance represents the threshold for making a decision about the null hypothesis. It helps in determining when to reject the null hypothesis in favor of the alternative hypothesis. Common levels of significance include 0.05 (5%), 0.01 (1%), and 0.10 (10%).</a:t>
            </a:r>
          </a:p>
          <a:p>
            <a:pPr marL="0" indent="0">
              <a:buNone/>
            </a:pPr>
            <a:endParaRPr lang="en-IN" sz="1350" dirty="0"/>
          </a:p>
        </p:txBody>
      </p:sp>
      <p:pic>
        <p:nvPicPr>
          <p:cNvPr id="4" name="Picture 3">
            <a:extLst>
              <a:ext uri="{FF2B5EF4-FFF2-40B4-BE49-F238E27FC236}">
                <a16:creationId xmlns:a16="http://schemas.microsoft.com/office/drawing/2014/main" id="{8911FB2A-0328-48E1-9B99-036E52BA91FD}"/>
              </a:ext>
            </a:extLst>
          </p:cNvPr>
          <p:cNvPicPr>
            <a:picLocks noChangeAspect="1"/>
          </p:cNvPicPr>
          <p:nvPr/>
        </p:nvPicPr>
        <p:blipFill>
          <a:blip r:embed="rId2"/>
          <a:stretch>
            <a:fillRect/>
          </a:stretch>
        </p:blipFill>
        <p:spPr>
          <a:xfrm>
            <a:off x="1107440" y="3514724"/>
            <a:ext cx="6319520" cy="3221039"/>
          </a:xfrm>
          <a:prstGeom prst="rect">
            <a:avLst/>
          </a:prstGeom>
        </p:spPr>
      </p:pic>
    </p:spTree>
    <p:extLst>
      <p:ext uri="{BB962C8B-B14F-4D97-AF65-F5344CB8AC3E}">
        <p14:creationId xmlns:p14="http://schemas.microsoft.com/office/powerpoint/2010/main" val="13813112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16031-BA2E-4DC1-9FDA-DD5E0ACF494F}"/>
              </a:ext>
            </a:extLst>
          </p:cNvPr>
          <p:cNvSpPr>
            <a:spLocks noGrp="1"/>
          </p:cNvSpPr>
          <p:nvPr>
            <p:ph type="title"/>
          </p:nvPr>
        </p:nvSpPr>
        <p:spPr>
          <a:xfrm>
            <a:off x="609599" y="122237"/>
            <a:ext cx="10744201" cy="558800"/>
          </a:xfrm>
        </p:spPr>
        <p:txBody>
          <a:bodyPr>
            <a:normAutofit fontScale="90000"/>
          </a:bodyPr>
          <a:lstStyle/>
          <a:p>
            <a:r>
              <a:rPr lang="en-IN" dirty="0"/>
              <a:t>Level of Significance</a:t>
            </a:r>
          </a:p>
        </p:txBody>
      </p:sp>
      <p:sp>
        <p:nvSpPr>
          <p:cNvPr id="3" name="Content Placeholder 2">
            <a:extLst>
              <a:ext uri="{FF2B5EF4-FFF2-40B4-BE49-F238E27FC236}">
                <a16:creationId xmlns:a16="http://schemas.microsoft.com/office/drawing/2014/main" id="{B0EFFE56-DCA1-44C1-A6E2-3B967ACA4E7B}"/>
              </a:ext>
            </a:extLst>
          </p:cNvPr>
          <p:cNvSpPr>
            <a:spLocks noGrp="1"/>
          </p:cNvSpPr>
          <p:nvPr>
            <p:ph idx="1"/>
          </p:nvPr>
        </p:nvSpPr>
        <p:spPr>
          <a:xfrm>
            <a:off x="609599" y="681036"/>
            <a:ext cx="11334751" cy="5929313"/>
          </a:xfrm>
        </p:spPr>
        <p:txBody>
          <a:bodyPr>
            <a:noAutofit/>
          </a:bodyPr>
          <a:lstStyle/>
          <a:p>
            <a:pPr marL="0" indent="0" algn="l">
              <a:buNone/>
            </a:pPr>
            <a:r>
              <a:rPr lang="en-US" sz="2000" b="0" i="0" dirty="0">
                <a:solidFill>
                  <a:srgbClr val="374151"/>
                </a:solidFill>
                <a:effectLst/>
                <a:latin typeface="Söhne"/>
              </a:rPr>
              <a:t>Here's how it works:</a:t>
            </a:r>
          </a:p>
          <a:p>
            <a:pPr algn="l">
              <a:buFont typeface="+mj-lt"/>
              <a:buAutoNum type="arabicPeriod"/>
            </a:pPr>
            <a:r>
              <a:rPr lang="en-US" sz="2000" b="0" i="0" dirty="0">
                <a:solidFill>
                  <a:srgbClr val="374151"/>
                </a:solidFill>
                <a:effectLst/>
                <a:latin typeface="Söhne"/>
              </a:rPr>
              <a:t>Choose a significance level (α) before conducting the test. This level represents the maximum probability of making a Type I error, which is the incorrect rejection of a true null hypothesis (false positive).</a:t>
            </a:r>
          </a:p>
          <a:p>
            <a:pPr algn="l">
              <a:buFont typeface="+mj-lt"/>
              <a:buAutoNum type="arabicPeriod"/>
            </a:pPr>
            <a:r>
              <a:rPr lang="en-US" sz="2000" b="0" i="0" dirty="0">
                <a:solidFill>
                  <a:srgbClr val="374151"/>
                </a:solidFill>
                <a:effectLst/>
                <a:latin typeface="Söhne"/>
              </a:rPr>
              <a:t>Collect and analyze the sample data.</a:t>
            </a:r>
          </a:p>
          <a:p>
            <a:pPr algn="l">
              <a:buFont typeface="+mj-lt"/>
              <a:buAutoNum type="arabicPeriod"/>
            </a:pPr>
            <a:r>
              <a:rPr lang="en-US" sz="2000" b="0" i="0" dirty="0">
                <a:solidFill>
                  <a:srgbClr val="374151"/>
                </a:solidFill>
                <a:effectLst/>
                <a:latin typeface="Söhne"/>
              </a:rPr>
              <a:t>Calculate the test statistic (such as a t-statistic or z-score) based on the sample data and the statistical test being used.</a:t>
            </a:r>
          </a:p>
          <a:p>
            <a:pPr algn="l">
              <a:buFont typeface="+mj-lt"/>
              <a:buAutoNum type="arabicPeriod"/>
            </a:pPr>
            <a:r>
              <a:rPr lang="en-US" sz="2000" b="0" i="0" dirty="0">
                <a:solidFill>
                  <a:srgbClr val="374151"/>
                </a:solidFill>
                <a:effectLst/>
                <a:latin typeface="Söhne"/>
              </a:rPr>
              <a:t>Compare the calculated test statistic with the critical value(s) from the appropriate statistical distribution (such as the t-distribution or normal distribution). The critical value(s) are determined based on the chosen significance level and the degrees of freedom.</a:t>
            </a:r>
          </a:p>
          <a:p>
            <a:pPr algn="l">
              <a:buFont typeface="+mj-lt"/>
              <a:buAutoNum type="arabicPeriod"/>
            </a:pPr>
            <a:r>
              <a:rPr lang="en-US" sz="2000" b="0" i="0" dirty="0">
                <a:solidFill>
                  <a:srgbClr val="374151"/>
                </a:solidFill>
                <a:effectLst/>
                <a:latin typeface="Söhne"/>
              </a:rPr>
              <a:t>If the calculated test statistic is more extreme than the critical value(s), you would reject the null hypothesis. If it's not as extreme, you would fail to reject the null hypothesis.</a:t>
            </a:r>
          </a:p>
          <a:p>
            <a:pPr algn="l">
              <a:buFont typeface="+mj-lt"/>
              <a:buAutoNum type="arabicPeriod"/>
            </a:pPr>
            <a:r>
              <a:rPr lang="en-US" sz="2000" b="0" i="0" dirty="0">
                <a:solidFill>
                  <a:srgbClr val="374151"/>
                </a:solidFill>
                <a:effectLst/>
                <a:latin typeface="Söhne"/>
              </a:rPr>
              <a:t>Make a decision and draw a conclusion based on the comparison. If you reject the null hypothesis, you would typically support the alternative hypothesis. If you fail to reject the null hypothesis, you do not have enough evidence to support the alternative hypothesis.</a:t>
            </a:r>
          </a:p>
          <a:p>
            <a:pPr marL="0" indent="0" algn="l">
              <a:buNone/>
            </a:pPr>
            <a:r>
              <a:rPr lang="en-US" sz="2000" b="0" i="0" dirty="0">
                <a:solidFill>
                  <a:srgbClr val="374151"/>
                </a:solidFill>
                <a:effectLst/>
                <a:latin typeface="Söhne"/>
              </a:rPr>
              <a:t>Choosing an appropriate significance level is important. A lower significance level reduces the likelihood of making a Type I error but increases the likelihood of making a Type II error (failing to reject a false null hypothesis). The choice of significance level depends on the consequences of making each type of error and the specific context of the problem.</a:t>
            </a:r>
          </a:p>
          <a:p>
            <a:pPr marL="0" indent="0">
              <a:buNone/>
            </a:pPr>
            <a:endParaRPr lang="en-IN" sz="2000" dirty="0"/>
          </a:p>
        </p:txBody>
      </p:sp>
    </p:spTree>
    <p:extLst>
      <p:ext uri="{BB962C8B-B14F-4D97-AF65-F5344CB8AC3E}">
        <p14:creationId xmlns:p14="http://schemas.microsoft.com/office/powerpoint/2010/main" val="31461428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B495E-B6AB-4354-84AD-99186ED04427}"/>
              </a:ext>
            </a:extLst>
          </p:cNvPr>
          <p:cNvSpPr>
            <a:spLocks noGrp="1"/>
          </p:cNvSpPr>
          <p:nvPr>
            <p:ph type="title"/>
          </p:nvPr>
        </p:nvSpPr>
        <p:spPr>
          <a:xfrm>
            <a:off x="838200" y="131762"/>
            <a:ext cx="10515600" cy="549275"/>
          </a:xfrm>
        </p:spPr>
        <p:txBody>
          <a:bodyPr>
            <a:normAutofit fontScale="90000"/>
          </a:bodyPr>
          <a:lstStyle/>
          <a:p>
            <a:r>
              <a:rPr lang="en-IN" dirty="0"/>
              <a:t>Testing for Mean</a:t>
            </a:r>
          </a:p>
        </p:txBody>
      </p:sp>
      <p:sp>
        <p:nvSpPr>
          <p:cNvPr id="3" name="Content Placeholder 2">
            <a:extLst>
              <a:ext uri="{FF2B5EF4-FFF2-40B4-BE49-F238E27FC236}">
                <a16:creationId xmlns:a16="http://schemas.microsoft.com/office/drawing/2014/main" id="{0A5AEC5E-EDA5-412B-A4AE-C13304510F57}"/>
              </a:ext>
            </a:extLst>
          </p:cNvPr>
          <p:cNvSpPr>
            <a:spLocks noGrp="1"/>
          </p:cNvSpPr>
          <p:nvPr>
            <p:ph idx="1"/>
          </p:nvPr>
        </p:nvSpPr>
        <p:spPr>
          <a:xfrm>
            <a:off x="838200" y="681037"/>
            <a:ext cx="10515600" cy="1056323"/>
          </a:xfrm>
        </p:spPr>
        <p:txBody>
          <a:bodyPr/>
          <a:lstStyle/>
          <a:p>
            <a:pPr marL="0" indent="0">
              <a:buNone/>
            </a:pPr>
            <a:r>
              <a:rPr lang="en-US" sz="2000" b="0" i="0" dirty="0">
                <a:solidFill>
                  <a:srgbClr val="0D405F"/>
                </a:solidFill>
                <a:effectLst/>
                <a:latin typeface="Inter"/>
              </a:rPr>
              <a:t>A </a:t>
            </a:r>
            <a:r>
              <a:rPr lang="en-US" sz="2000" b="0" i="1" dirty="0">
                <a:solidFill>
                  <a:srgbClr val="0D405F"/>
                </a:solidFill>
                <a:effectLst/>
                <a:latin typeface="Inter"/>
              </a:rPr>
              <a:t>t</a:t>
            </a:r>
            <a:r>
              <a:rPr lang="en-US" sz="2000" b="0" i="0" dirty="0">
                <a:solidFill>
                  <a:srgbClr val="0D405F"/>
                </a:solidFill>
                <a:effectLst/>
                <a:latin typeface="Inter"/>
              </a:rPr>
              <a:t> test can only be used when comparing the </a:t>
            </a:r>
            <a:r>
              <a:rPr lang="en-US" sz="2000" b="0" i="0" u="none" strike="noStrike" dirty="0">
                <a:solidFill>
                  <a:srgbClr val="1F80E8"/>
                </a:solidFill>
                <a:effectLst/>
                <a:latin typeface="Inter"/>
                <a:hlinkClick r:id="rId2"/>
              </a:rPr>
              <a:t>means</a:t>
            </a:r>
            <a:r>
              <a:rPr lang="en-US" sz="2000" b="0" i="0" dirty="0">
                <a:solidFill>
                  <a:srgbClr val="0D405F"/>
                </a:solidFill>
                <a:effectLst/>
                <a:latin typeface="Inter"/>
              </a:rPr>
              <a:t> of two groups (a.k.a. pairwise comparison). If you want to compare more than two groups, or if you want to do multiple pairwise comparisons, use an</a:t>
            </a:r>
            <a:r>
              <a:rPr lang="en-US" sz="2000" b="0" i="0" u="none" strike="noStrike" dirty="0">
                <a:solidFill>
                  <a:srgbClr val="1F80E8"/>
                </a:solidFill>
                <a:effectLst/>
                <a:latin typeface="Inter"/>
                <a:hlinkClick r:id="rId3"/>
              </a:rPr>
              <a:t> ANOVA test</a:t>
            </a:r>
            <a:r>
              <a:rPr lang="en-US" sz="2000" b="0" i="0" dirty="0">
                <a:solidFill>
                  <a:srgbClr val="0D405F"/>
                </a:solidFill>
                <a:effectLst/>
                <a:latin typeface="Inter"/>
              </a:rPr>
              <a:t> or a post-hoc test</a:t>
            </a:r>
            <a:r>
              <a:rPr lang="en-US" b="0" i="0" dirty="0">
                <a:solidFill>
                  <a:srgbClr val="0D405F"/>
                </a:solidFill>
                <a:effectLst/>
                <a:latin typeface="Inter"/>
              </a:rPr>
              <a:t>.</a:t>
            </a:r>
          </a:p>
          <a:p>
            <a:pPr marL="0" indent="0">
              <a:buNone/>
            </a:pPr>
            <a:endParaRPr lang="en-IN" dirty="0"/>
          </a:p>
        </p:txBody>
      </p:sp>
      <p:pic>
        <p:nvPicPr>
          <p:cNvPr id="7" name="Picture 6">
            <a:extLst>
              <a:ext uri="{FF2B5EF4-FFF2-40B4-BE49-F238E27FC236}">
                <a16:creationId xmlns:a16="http://schemas.microsoft.com/office/drawing/2014/main" id="{81CE3911-CE79-473E-9571-00F948A13EC5}"/>
              </a:ext>
            </a:extLst>
          </p:cNvPr>
          <p:cNvPicPr>
            <a:picLocks noChangeAspect="1"/>
          </p:cNvPicPr>
          <p:nvPr/>
        </p:nvPicPr>
        <p:blipFill>
          <a:blip r:embed="rId4"/>
          <a:stretch>
            <a:fillRect/>
          </a:stretch>
        </p:blipFill>
        <p:spPr>
          <a:xfrm>
            <a:off x="838200" y="1737361"/>
            <a:ext cx="10477500" cy="4704080"/>
          </a:xfrm>
          <a:prstGeom prst="rect">
            <a:avLst/>
          </a:prstGeom>
        </p:spPr>
      </p:pic>
    </p:spTree>
    <p:extLst>
      <p:ext uri="{BB962C8B-B14F-4D97-AF65-F5344CB8AC3E}">
        <p14:creationId xmlns:p14="http://schemas.microsoft.com/office/powerpoint/2010/main" val="14544572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B495E-B6AB-4354-84AD-99186ED04427}"/>
              </a:ext>
            </a:extLst>
          </p:cNvPr>
          <p:cNvSpPr>
            <a:spLocks noGrp="1"/>
          </p:cNvSpPr>
          <p:nvPr>
            <p:ph type="title"/>
          </p:nvPr>
        </p:nvSpPr>
        <p:spPr>
          <a:xfrm>
            <a:off x="838200" y="131762"/>
            <a:ext cx="10515600" cy="549275"/>
          </a:xfrm>
        </p:spPr>
        <p:txBody>
          <a:bodyPr>
            <a:normAutofit fontScale="90000"/>
          </a:bodyPr>
          <a:lstStyle/>
          <a:p>
            <a:r>
              <a:rPr lang="en-IN" dirty="0"/>
              <a:t>Testing for Mean</a:t>
            </a:r>
          </a:p>
        </p:txBody>
      </p:sp>
      <p:sp>
        <p:nvSpPr>
          <p:cNvPr id="3" name="Content Placeholder 2">
            <a:extLst>
              <a:ext uri="{FF2B5EF4-FFF2-40B4-BE49-F238E27FC236}">
                <a16:creationId xmlns:a16="http://schemas.microsoft.com/office/drawing/2014/main" id="{0A5AEC5E-EDA5-412B-A4AE-C13304510F57}"/>
              </a:ext>
            </a:extLst>
          </p:cNvPr>
          <p:cNvSpPr>
            <a:spLocks noGrp="1"/>
          </p:cNvSpPr>
          <p:nvPr>
            <p:ph idx="1"/>
          </p:nvPr>
        </p:nvSpPr>
        <p:spPr>
          <a:xfrm>
            <a:off x="838200" y="681037"/>
            <a:ext cx="10515600" cy="6045201"/>
          </a:xfrm>
        </p:spPr>
        <p:txBody>
          <a:bodyPr>
            <a:normAutofit/>
          </a:bodyPr>
          <a:lstStyle/>
          <a:p>
            <a:pPr marL="0" indent="0" algn="l">
              <a:buNone/>
            </a:pPr>
            <a:endParaRPr lang="en-US" sz="2000" b="1" i="0" dirty="0">
              <a:solidFill>
                <a:srgbClr val="1B2B68"/>
              </a:solidFill>
              <a:effectLst/>
              <a:latin typeface="Gilmer"/>
            </a:endParaRPr>
          </a:p>
          <a:p>
            <a:pPr marL="0" indent="0" algn="l">
              <a:buNone/>
            </a:pPr>
            <a:r>
              <a:rPr lang="en-US" sz="2000" b="1" i="0" dirty="0">
                <a:solidFill>
                  <a:srgbClr val="1B2B68"/>
                </a:solidFill>
                <a:effectLst/>
                <a:latin typeface="Gilmer"/>
              </a:rPr>
              <a:t>One-sample, two-sample, or paired </a:t>
            </a:r>
            <a:r>
              <a:rPr lang="en-US" sz="2000" b="1" i="1" dirty="0">
                <a:solidFill>
                  <a:srgbClr val="1B2B68"/>
                </a:solidFill>
                <a:effectLst/>
                <a:latin typeface="Gilmer"/>
              </a:rPr>
              <a:t>t</a:t>
            </a:r>
            <a:r>
              <a:rPr lang="en-US" sz="2000" b="1" i="0" dirty="0">
                <a:solidFill>
                  <a:srgbClr val="1B2B68"/>
                </a:solidFill>
                <a:effectLst/>
                <a:latin typeface="Gilmer"/>
              </a:rPr>
              <a:t> test?</a:t>
            </a:r>
          </a:p>
          <a:p>
            <a:pPr algn="l">
              <a:buFont typeface="Arial" panose="020B0604020202020204" pitchFamily="34" charset="0"/>
              <a:buChar char="•"/>
            </a:pPr>
            <a:r>
              <a:rPr lang="en-US" sz="1600" b="0" i="0" dirty="0">
                <a:solidFill>
                  <a:srgbClr val="0D405F"/>
                </a:solidFill>
                <a:effectLst/>
                <a:latin typeface="Inter"/>
              </a:rPr>
              <a:t>If the groups come from a single population (e.g., measuring before and after an experimental treatment), perform a </a:t>
            </a:r>
            <a:r>
              <a:rPr lang="en-US" sz="1600" b="1" i="0" dirty="0">
                <a:solidFill>
                  <a:srgbClr val="0D405F"/>
                </a:solidFill>
                <a:effectLst/>
                <a:latin typeface="Inter"/>
              </a:rPr>
              <a:t>paired </a:t>
            </a:r>
            <a:r>
              <a:rPr lang="en-US" sz="1600" b="1" i="1" dirty="0">
                <a:solidFill>
                  <a:srgbClr val="0D405F"/>
                </a:solidFill>
                <a:effectLst/>
                <a:latin typeface="Inter"/>
              </a:rPr>
              <a:t>t</a:t>
            </a:r>
            <a:r>
              <a:rPr lang="en-US" sz="1600" b="1" i="0" dirty="0">
                <a:solidFill>
                  <a:srgbClr val="0D405F"/>
                </a:solidFill>
                <a:effectLst/>
                <a:latin typeface="Inter"/>
              </a:rPr>
              <a:t> test</a:t>
            </a:r>
            <a:r>
              <a:rPr lang="en-US" sz="1600" b="0" i="0" dirty="0">
                <a:solidFill>
                  <a:srgbClr val="0D405F"/>
                </a:solidFill>
                <a:effectLst/>
                <a:latin typeface="Inter"/>
              </a:rPr>
              <a:t>. This is a </a:t>
            </a:r>
            <a:r>
              <a:rPr lang="en-US" sz="1600" b="0" i="0" u="none" strike="noStrike" dirty="0">
                <a:solidFill>
                  <a:srgbClr val="1F80E8"/>
                </a:solidFill>
                <a:effectLst/>
                <a:latin typeface="Inter"/>
                <a:hlinkClick r:id="rId2"/>
              </a:rPr>
              <a:t>within-subjects design</a:t>
            </a:r>
            <a:r>
              <a:rPr lang="en-US" sz="1600" b="0" i="0" dirty="0">
                <a:solidFill>
                  <a:srgbClr val="0D405F"/>
                </a:solidFill>
                <a:effectLst/>
                <a:latin typeface="Inter"/>
              </a:rPr>
              <a:t>.</a:t>
            </a:r>
          </a:p>
          <a:p>
            <a:pPr algn="l">
              <a:buFont typeface="Arial" panose="020B0604020202020204" pitchFamily="34" charset="0"/>
              <a:buChar char="•"/>
            </a:pPr>
            <a:r>
              <a:rPr lang="en-US" sz="1600" b="0" i="0" dirty="0">
                <a:solidFill>
                  <a:srgbClr val="0D405F"/>
                </a:solidFill>
                <a:effectLst/>
                <a:latin typeface="Inter"/>
              </a:rPr>
              <a:t>If the groups come from two different populations (e.g., two different species, or people from two separate cities), perform a </a:t>
            </a:r>
            <a:r>
              <a:rPr lang="en-US" sz="1600" b="1" i="0" dirty="0">
                <a:solidFill>
                  <a:srgbClr val="0D405F"/>
                </a:solidFill>
                <a:effectLst/>
                <a:latin typeface="Inter"/>
              </a:rPr>
              <a:t>two-sample </a:t>
            </a:r>
            <a:r>
              <a:rPr lang="en-US" sz="1600" b="1" i="1" dirty="0">
                <a:solidFill>
                  <a:srgbClr val="0D405F"/>
                </a:solidFill>
                <a:effectLst/>
                <a:latin typeface="Inter"/>
              </a:rPr>
              <a:t>t</a:t>
            </a:r>
            <a:r>
              <a:rPr lang="en-US" sz="1600" b="1" i="0" dirty="0">
                <a:solidFill>
                  <a:srgbClr val="0D405F"/>
                </a:solidFill>
                <a:effectLst/>
                <a:latin typeface="Inter"/>
              </a:rPr>
              <a:t> test </a:t>
            </a:r>
            <a:r>
              <a:rPr lang="en-US" sz="1600" b="0" i="0" dirty="0">
                <a:solidFill>
                  <a:srgbClr val="0D405F"/>
                </a:solidFill>
                <a:effectLst/>
                <a:latin typeface="Inter"/>
              </a:rPr>
              <a:t>(a.k.a. </a:t>
            </a:r>
            <a:r>
              <a:rPr lang="en-US" sz="1600" b="1" i="0" dirty="0">
                <a:solidFill>
                  <a:srgbClr val="0D405F"/>
                </a:solidFill>
                <a:effectLst/>
                <a:latin typeface="Inter"/>
              </a:rPr>
              <a:t>independent </a:t>
            </a:r>
            <a:r>
              <a:rPr lang="en-US" sz="1600" b="1" i="1" dirty="0">
                <a:solidFill>
                  <a:srgbClr val="0D405F"/>
                </a:solidFill>
                <a:effectLst/>
                <a:latin typeface="Inter"/>
              </a:rPr>
              <a:t>t </a:t>
            </a:r>
            <a:r>
              <a:rPr lang="en-US" sz="1600" b="1" i="0" dirty="0">
                <a:solidFill>
                  <a:srgbClr val="0D405F"/>
                </a:solidFill>
                <a:effectLst/>
                <a:latin typeface="Inter"/>
              </a:rPr>
              <a:t>test</a:t>
            </a:r>
            <a:r>
              <a:rPr lang="en-US" sz="1600" b="0" i="0" dirty="0">
                <a:solidFill>
                  <a:srgbClr val="0D405F"/>
                </a:solidFill>
                <a:effectLst/>
                <a:latin typeface="Inter"/>
              </a:rPr>
              <a:t>). This is a </a:t>
            </a:r>
            <a:r>
              <a:rPr lang="en-US" sz="1600" b="0" i="0" u="none" strike="noStrike" dirty="0">
                <a:solidFill>
                  <a:srgbClr val="1F80E8"/>
                </a:solidFill>
                <a:effectLst/>
                <a:latin typeface="Inter"/>
                <a:hlinkClick r:id="rId3"/>
              </a:rPr>
              <a:t>between-subjects design</a:t>
            </a:r>
            <a:r>
              <a:rPr lang="en-US" sz="1600" b="0" i="0" dirty="0">
                <a:solidFill>
                  <a:srgbClr val="0D405F"/>
                </a:solidFill>
                <a:effectLst/>
                <a:latin typeface="Inter"/>
              </a:rPr>
              <a:t>.</a:t>
            </a:r>
          </a:p>
          <a:p>
            <a:pPr algn="l">
              <a:buFont typeface="Arial" panose="020B0604020202020204" pitchFamily="34" charset="0"/>
              <a:buChar char="•"/>
            </a:pPr>
            <a:r>
              <a:rPr lang="en-US" sz="1600" b="0" i="0" dirty="0">
                <a:solidFill>
                  <a:srgbClr val="0D405F"/>
                </a:solidFill>
                <a:effectLst/>
                <a:latin typeface="Inter"/>
              </a:rPr>
              <a:t>If there is one group being compared against a standard value (e.g., comparing the acidity of a liquid to a neutral pH of 7), perform a </a:t>
            </a:r>
            <a:r>
              <a:rPr lang="en-US" sz="1600" b="1" i="0" dirty="0">
                <a:solidFill>
                  <a:srgbClr val="0D405F"/>
                </a:solidFill>
                <a:effectLst/>
                <a:latin typeface="Inter"/>
              </a:rPr>
              <a:t>one-sample </a:t>
            </a:r>
            <a:r>
              <a:rPr lang="en-US" sz="1600" b="1" i="1" dirty="0">
                <a:solidFill>
                  <a:srgbClr val="0D405F"/>
                </a:solidFill>
                <a:effectLst/>
                <a:latin typeface="Inter"/>
              </a:rPr>
              <a:t>t</a:t>
            </a:r>
            <a:r>
              <a:rPr lang="en-US" sz="1600" b="1" i="0" dirty="0">
                <a:solidFill>
                  <a:srgbClr val="0D405F"/>
                </a:solidFill>
                <a:effectLst/>
                <a:latin typeface="Inter"/>
              </a:rPr>
              <a:t> test</a:t>
            </a:r>
            <a:r>
              <a:rPr lang="en-US" sz="1600" b="0" i="0" dirty="0">
                <a:solidFill>
                  <a:srgbClr val="0D405F"/>
                </a:solidFill>
                <a:effectLst/>
                <a:latin typeface="Inter"/>
              </a:rPr>
              <a:t>.</a:t>
            </a:r>
          </a:p>
          <a:p>
            <a:pPr marL="0" indent="0" algn="l">
              <a:buNone/>
            </a:pPr>
            <a:endParaRPr lang="en-US" sz="2000" b="1" i="0" dirty="0">
              <a:solidFill>
                <a:srgbClr val="1B2B68"/>
              </a:solidFill>
              <a:effectLst/>
              <a:latin typeface="Gilmer"/>
            </a:endParaRPr>
          </a:p>
          <a:p>
            <a:pPr marL="0" indent="0" algn="l">
              <a:buNone/>
            </a:pPr>
            <a:r>
              <a:rPr lang="en-US" sz="2000" b="1" i="0" dirty="0">
                <a:solidFill>
                  <a:srgbClr val="1B2B68"/>
                </a:solidFill>
                <a:effectLst/>
                <a:latin typeface="Gilmer"/>
              </a:rPr>
              <a:t>One-tailed or two-tailed </a:t>
            </a:r>
            <a:r>
              <a:rPr lang="en-US" sz="2000" b="1" i="1" dirty="0">
                <a:solidFill>
                  <a:srgbClr val="1B2B68"/>
                </a:solidFill>
                <a:effectLst/>
                <a:latin typeface="Gilmer"/>
              </a:rPr>
              <a:t>t</a:t>
            </a:r>
            <a:r>
              <a:rPr lang="en-US" sz="2000" b="1" i="0" dirty="0">
                <a:solidFill>
                  <a:srgbClr val="1B2B68"/>
                </a:solidFill>
                <a:effectLst/>
                <a:latin typeface="Gilmer"/>
              </a:rPr>
              <a:t> test?</a:t>
            </a:r>
          </a:p>
          <a:p>
            <a:pPr algn="l">
              <a:buFont typeface="Arial" panose="020B0604020202020204" pitchFamily="34" charset="0"/>
              <a:buChar char="•"/>
            </a:pPr>
            <a:r>
              <a:rPr lang="en-US" sz="1600" b="0" i="0" dirty="0">
                <a:solidFill>
                  <a:srgbClr val="0D405F"/>
                </a:solidFill>
                <a:effectLst/>
                <a:latin typeface="Inter"/>
              </a:rPr>
              <a:t>If you only care whether the two populations are different from one another, perform a </a:t>
            </a:r>
            <a:r>
              <a:rPr lang="en-US" sz="1600" b="1" i="0" dirty="0">
                <a:solidFill>
                  <a:srgbClr val="0D405F"/>
                </a:solidFill>
                <a:effectLst/>
                <a:latin typeface="Inter"/>
              </a:rPr>
              <a:t>two-tailed </a:t>
            </a:r>
            <a:r>
              <a:rPr lang="en-US" sz="1600" b="1" i="1" dirty="0">
                <a:solidFill>
                  <a:srgbClr val="0D405F"/>
                </a:solidFill>
                <a:effectLst/>
                <a:latin typeface="Inter"/>
              </a:rPr>
              <a:t>t</a:t>
            </a:r>
            <a:r>
              <a:rPr lang="en-US" sz="1600" b="1" i="0" dirty="0">
                <a:solidFill>
                  <a:srgbClr val="0D405F"/>
                </a:solidFill>
                <a:effectLst/>
                <a:latin typeface="Inter"/>
              </a:rPr>
              <a:t> test</a:t>
            </a:r>
            <a:r>
              <a:rPr lang="en-US" sz="1600" b="0" i="0" dirty="0">
                <a:solidFill>
                  <a:srgbClr val="0D405F"/>
                </a:solidFill>
                <a:effectLst/>
                <a:latin typeface="Inter"/>
              </a:rPr>
              <a:t>.</a:t>
            </a:r>
          </a:p>
          <a:p>
            <a:pPr algn="l">
              <a:buFont typeface="Arial" panose="020B0604020202020204" pitchFamily="34" charset="0"/>
              <a:buChar char="•"/>
            </a:pPr>
            <a:r>
              <a:rPr lang="en-US" sz="1600" b="0" i="0" dirty="0">
                <a:solidFill>
                  <a:srgbClr val="0D405F"/>
                </a:solidFill>
                <a:effectLst/>
                <a:latin typeface="Inter"/>
              </a:rPr>
              <a:t>If you want to know whether one population mean is greater than or less than the other, perform a </a:t>
            </a:r>
            <a:r>
              <a:rPr lang="en-US" sz="1600" b="1" i="0" dirty="0">
                <a:solidFill>
                  <a:srgbClr val="0D405F"/>
                </a:solidFill>
                <a:effectLst/>
                <a:latin typeface="Inter"/>
              </a:rPr>
              <a:t>one-tailed </a:t>
            </a:r>
            <a:r>
              <a:rPr lang="en-US" sz="1600" b="1" i="1" dirty="0">
                <a:solidFill>
                  <a:srgbClr val="0D405F"/>
                </a:solidFill>
                <a:effectLst/>
                <a:latin typeface="Inter"/>
              </a:rPr>
              <a:t>t</a:t>
            </a:r>
            <a:r>
              <a:rPr lang="en-US" sz="1600" b="1" i="0" dirty="0">
                <a:solidFill>
                  <a:srgbClr val="0D405F"/>
                </a:solidFill>
                <a:effectLst/>
                <a:latin typeface="Inter"/>
              </a:rPr>
              <a:t> test.</a:t>
            </a:r>
            <a:endParaRPr lang="en-US" sz="1600" b="0" i="0" dirty="0">
              <a:solidFill>
                <a:srgbClr val="0D405F"/>
              </a:solidFill>
              <a:effectLst/>
              <a:latin typeface="Inter"/>
            </a:endParaRPr>
          </a:p>
          <a:p>
            <a:pPr marL="0" indent="0">
              <a:buNone/>
            </a:pPr>
            <a:endParaRPr lang="en-US" sz="2000" b="1" dirty="0">
              <a:solidFill>
                <a:srgbClr val="1B2B68"/>
              </a:solidFill>
              <a:latin typeface="Gilmer"/>
            </a:endParaRPr>
          </a:p>
          <a:p>
            <a:pPr marL="0" indent="0">
              <a:buNone/>
            </a:pPr>
            <a:r>
              <a:rPr lang="en-US" sz="2000" b="1" dirty="0">
                <a:solidFill>
                  <a:srgbClr val="1B2B68"/>
                </a:solidFill>
                <a:latin typeface="Gilmer"/>
              </a:rPr>
              <a:t>t test example: In your test of whether petal length differs by species:</a:t>
            </a:r>
          </a:p>
          <a:p>
            <a:pPr>
              <a:buFont typeface="Arial" panose="020B0604020202020204" pitchFamily="34" charset="0"/>
              <a:buChar char="•"/>
            </a:pPr>
            <a:r>
              <a:rPr lang="en-US" sz="1600" dirty="0">
                <a:effectLst/>
              </a:rPr>
              <a:t>Your observations come from two separate populations (separate species), so you perform a two-sample </a:t>
            </a:r>
            <a:r>
              <a:rPr lang="en-US" sz="1600" i="1" dirty="0">
                <a:effectLst/>
              </a:rPr>
              <a:t>t</a:t>
            </a:r>
            <a:r>
              <a:rPr lang="en-US" sz="1600" dirty="0">
                <a:effectLst/>
              </a:rPr>
              <a:t> test.</a:t>
            </a:r>
          </a:p>
          <a:p>
            <a:pPr>
              <a:buFont typeface="Arial" panose="020B0604020202020204" pitchFamily="34" charset="0"/>
              <a:buChar char="•"/>
            </a:pPr>
            <a:r>
              <a:rPr lang="en-US" sz="1600" dirty="0">
                <a:effectLst/>
              </a:rPr>
              <a:t>You don’t care about the direction of the difference, only whether there is a difference, so you choose to use a two-tailed </a:t>
            </a:r>
            <a:r>
              <a:rPr lang="en-US" sz="1600" i="1" dirty="0">
                <a:effectLst/>
              </a:rPr>
              <a:t>t</a:t>
            </a:r>
            <a:r>
              <a:rPr lang="en-US" sz="1600" dirty="0">
                <a:effectLst/>
              </a:rPr>
              <a:t> test.</a:t>
            </a:r>
          </a:p>
          <a:p>
            <a:pPr marL="0" indent="0">
              <a:buNone/>
            </a:pPr>
            <a:endParaRPr lang="en-IN" dirty="0"/>
          </a:p>
        </p:txBody>
      </p:sp>
    </p:spTree>
    <p:extLst>
      <p:ext uri="{BB962C8B-B14F-4D97-AF65-F5344CB8AC3E}">
        <p14:creationId xmlns:p14="http://schemas.microsoft.com/office/powerpoint/2010/main" val="2226326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3BF69-52E2-4DA8-A6D3-58780374AFF9}"/>
              </a:ext>
            </a:extLst>
          </p:cNvPr>
          <p:cNvSpPr>
            <a:spLocks noGrp="1"/>
          </p:cNvSpPr>
          <p:nvPr>
            <p:ph type="title"/>
          </p:nvPr>
        </p:nvSpPr>
        <p:spPr/>
        <p:txBody>
          <a:bodyPr>
            <a:normAutofit fontScale="90000"/>
          </a:bodyPr>
          <a:lstStyle/>
          <a:p>
            <a:r>
              <a:rPr lang="en-US" sz="4000" b="1" i="0" dirty="0">
                <a:solidFill>
                  <a:srgbClr val="111111"/>
                </a:solidFill>
                <a:effectLst/>
                <a:latin typeface="Cabin-semi-bold"/>
              </a:rPr>
              <a:t>Co-efficient of Variation (CV) vs. Standard Deviation</a:t>
            </a:r>
            <a:br>
              <a:rPr lang="en-US" b="1" i="0" dirty="0">
                <a:solidFill>
                  <a:srgbClr val="111111"/>
                </a:solidFill>
                <a:effectLst/>
                <a:latin typeface="Cabin-semi-bold"/>
              </a:rPr>
            </a:br>
            <a:endParaRPr lang="en-IN" dirty="0"/>
          </a:p>
        </p:txBody>
      </p:sp>
      <p:sp>
        <p:nvSpPr>
          <p:cNvPr id="3" name="Content Placeholder 2">
            <a:extLst>
              <a:ext uri="{FF2B5EF4-FFF2-40B4-BE49-F238E27FC236}">
                <a16:creationId xmlns:a16="http://schemas.microsoft.com/office/drawing/2014/main" id="{BC5C656E-8FA1-4BB5-9869-C275812C93AD}"/>
              </a:ext>
            </a:extLst>
          </p:cNvPr>
          <p:cNvSpPr>
            <a:spLocks noGrp="1"/>
          </p:cNvSpPr>
          <p:nvPr>
            <p:ph idx="1"/>
          </p:nvPr>
        </p:nvSpPr>
        <p:spPr/>
        <p:txBody>
          <a:bodyPr/>
          <a:lstStyle/>
          <a:p>
            <a:pPr algn="l"/>
            <a:r>
              <a:rPr lang="en-US" b="0" i="0" dirty="0">
                <a:solidFill>
                  <a:srgbClr val="111111"/>
                </a:solidFill>
                <a:effectLst/>
                <a:latin typeface="SourceSansPro"/>
              </a:rPr>
              <a:t>The standard deviation is a statistic that measures the dispersion of a data set relative to its mean. It is used to determine the spread of values in a single data set rather than to compare different units.</a:t>
            </a:r>
          </a:p>
          <a:p>
            <a:pPr algn="l"/>
            <a:r>
              <a:rPr lang="en-US" b="0" i="0" dirty="0">
                <a:solidFill>
                  <a:srgbClr val="111111"/>
                </a:solidFill>
                <a:effectLst/>
                <a:latin typeface="SourceSansPro"/>
              </a:rPr>
              <a:t>When we want to compare two or more data sets, the co-efficient of variation is used. The CV is the ratio of the standard deviation to the mean. And because it’s independent of the unit in which the measurement was taken, it can be used to compare data sets with different units or widely different means.</a:t>
            </a:r>
          </a:p>
          <a:p>
            <a:endParaRPr lang="en-IN" dirty="0"/>
          </a:p>
        </p:txBody>
      </p:sp>
    </p:spTree>
    <p:extLst>
      <p:ext uri="{BB962C8B-B14F-4D97-AF65-F5344CB8AC3E}">
        <p14:creationId xmlns:p14="http://schemas.microsoft.com/office/powerpoint/2010/main" val="41737593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A9B424-BBEF-42A3-9EF2-D92B9A45A530}"/>
              </a:ext>
            </a:extLst>
          </p:cNvPr>
          <p:cNvPicPr>
            <a:picLocks noChangeAspect="1"/>
          </p:cNvPicPr>
          <p:nvPr/>
        </p:nvPicPr>
        <p:blipFill>
          <a:blip r:embed="rId2"/>
          <a:stretch>
            <a:fillRect/>
          </a:stretch>
        </p:blipFill>
        <p:spPr>
          <a:xfrm>
            <a:off x="477520" y="416560"/>
            <a:ext cx="11399520" cy="6228079"/>
          </a:xfrm>
          <a:prstGeom prst="rect">
            <a:avLst/>
          </a:prstGeom>
        </p:spPr>
      </p:pic>
    </p:spTree>
    <p:extLst>
      <p:ext uri="{BB962C8B-B14F-4D97-AF65-F5344CB8AC3E}">
        <p14:creationId xmlns:p14="http://schemas.microsoft.com/office/powerpoint/2010/main" val="32649672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1DB96D-7418-4857-8A51-935B9D54D425}"/>
              </a:ext>
            </a:extLst>
          </p:cNvPr>
          <p:cNvPicPr>
            <a:picLocks noChangeAspect="1"/>
          </p:cNvPicPr>
          <p:nvPr/>
        </p:nvPicPr>
        <p:blipFill>
          <a:blip r:embed="rId2"/>
          <a:stretch>
            <a:fillRect/>
          </a:stretch>
        </p:blipFill>
        <p:spPr>
          <a:xfrm>
            <a:off x="345440" y="300037"/>
            <a:ext cx="11653520" cy="6257925"/>
          </a:xfrm>
          <a:prstGeom prst="rect">
            <a:avLst/>
          </a:prstGeom>
        </p:spPr>
      </p:pic>
    </p:spTree>
    <p:extLst>
      <p:ext uri="{BB962C8B-B14F-4D97-AF65-F5344CB8AC3E}">
        <p14:creationId xmlns:p14="http://schemas.microsoft.com/office/powerpoint/2010/main" val="18423165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AFED77-0645-4E3A-B816-E8BB4419A9A1}"/>
              </a:ext>
            </a:extLst>
          </p:cNvPr>
          <p:cNvPicPr>
            <a:picLocks noChangeAspect="1"/>
          </p:cNvPicPr>
          <p:nvPr/>
        </p:nvPicPr>
        <p:blipFill>
          <a:blip r:embed="rId2"/>
          <a:stretch>
            <a:fillRect/>
          </a:stretch>
        </p:blipFill>
        <p:spPr>
          <a:xfrm>
            <a:off x="254000" y="428625"/>
            <a:ext cx="11795759" cy="6000750"/>
          </a:xfrm>
          <a:prstGeom prst="rect">
            <a:avLst/>
          </a:prstGeom>
        </p:spPr>
      </p:pic>
    </p:spTree>
    <p:extLst>
      <p:ext uri="{BB962C8B-B14F-4D97-AF65-F5344CB8AC3E}">
        <p14:creationId xmlns:p14="http://schemas.microsoft.com/office/powerpoint/2010/main" val="21849365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13330-F191-4F64-B63C-9C41E1D419B0}"/>
              </a:ext>
            </a:extLst>
          </p:cNvPr>
          <p:cNvSpPr>
            <a:spLocks noGrp="1"/>
          </p:cNvSpPr>
          <p:nvPr>
            <p:ph type="title"/>
          </p:nvPr>
        </p:nvSpPr>
        <p:spPr/>
        <p:txBody>
          <a:bodyPr>
            <a:normAutofit/>
          </a:bodyPr>
          <a:lstStyle/>
          <a:p>
            <a:r>
              <a:rPr lang="en-US" b="0" i="0" dirty="0">
                <a:solidFill>
                  <a:srgbClr val="111111"/>
                </a:solidFill>
                <a:effectLst/>
                <a:latin typeface="var(--nova-font-family-display)"/>
              </a:rPr>
              <a:t>Why does t-distribution have (n-1) degree of freedom?</a:t>
            </a:r>
            <a:endParaRPr lang="en-IN" dirty="0"/>
          </a:p>
        </p:txBody>
      </p:sp>
      <p:sp>
        <p:nvSpPr>
          <p:cNvPr id="3" name="Content Placeholder 2">
            <a:extLst>
              <a:ext uri="{FF2B5EF4-FFF2-40B4-BE49-F238E27FC236}">
                <a16:creationId xmlns:a16="http://schemas.microsoft.com/office/drawing/2014/main" id="{6D3BF548-241C-4542-A011-5C8442E46AE9}"/>
              </a:ext>
            </a:extLst>
          </p:cNvPr>
          <p:cNvSpPr>
            <a:spLocks noGrp="1"/>
          </p:cNvSpPr>
          <p:nvPr>
            <p:ph idx="1"/>
          </p:nvPr>
        </p:nvSpPr>
        <p:spPr/>
        <p:txBody>
          <a:bodyPr>
            <a:normAutofit fontScale="70000" lnSpcReduction="20000"/>
          </a:bodyPr>
          <a:lstStyle/>
          <a:p>
            <a:pPr marL="0" indent="0" algn="l">
              <a:buNone/>
            </a:pPr>
            <a:r>
              <a:rPr lang="en-US" b="0" i="0" dirty="0">
                <a:solidFill>
                  <a:srgbClr val="111111"/>
                </a:solidFill>
                <a:effectLst/>
                <a:latin typeface="Roboto" panose="02000000000000000000" pitchFamily="2" charset="0"/>
              </a:rPr>
              <a:t>Imagine you have 4 numbers and the mean of them is 5.</a:t>
            </a:r>
          </a:p>
          <a:p>
            <a:pPr marL="0" indent="0" algn="l">
              <a:buNone/>
            </a:pPr>
            <a:r>
              <a:rPr lang="en-US" b="0" i="0" dirty="0">
                <a:solidFill>
                  <a:srgbClr val="111111"/>
                </a:solidFill>
                <a:effectLst/>
                <a:latin typeface="Roboto" panose="02000000000000000000" pitchFamily="2" charset="0"/>
              </a:rPr>
              <a:t>a , b , c , d  mean is  5. so you must have 4 numbers that the sum of them is equal to 20.</a:t>
            </a:r>
          </a:p>
          <a:p>
            <a:pPr marL="0" indent="0" algn="l">
              <a:buNone/>
            </a:pPr>
            <a:r>
              <a:rPr lang="en-US" b="0" i="0" dirty="0">
                <a:solidFill>
                  <a:srgbClr val="111111"/>
                </a:solidFill>
                <a:effectLst/>
                <a:latin typeface="Roboto" panose="02000000000000000000" pitchFamily="2" charset="0"/>
              </a:rPr>
              <a:t>Now I want to suggest these 4 numbers freely. for the first one I say 5</a:t>
            </a:r>
          </a:p>
          <a:p>
            <a:pPr marL="0" indent="0" algn="l">
              <a:buNone/>
            </a:pPr>
            <a:r>
              <a:rPr lang="en-US" b="0" i="0" dirty="0">
                <a:solidFill>
                  <a:srgbClr val="111111"/>
                </a:solidFill>
                <a:effectLst/>
                <a:latin typeface="Roboto" panose="02000000000000000000" pitchFamily="2" charset="0"/>
              </a:rPr>
              <a:t>	5 + b + c + d = 20 </a:t>
            </a:r>
          </a:p>
          <a:p>
            <a:pPr marL="0" indent="0" algn="l">
              <a:buNone/>
            </a:pPr>
            <a:r>
              <a:rPr lang="en-US" b="0" i="0" dirty="0">
                <a:solidFill>
                  <a:srgbClr val="111111"/>
                </a:solidFill>
                <a:effectLst/>
                <a:latin typeface="Roboto" panose="02000000000000000000" pitchFamily="2" charset="0"/>
              </a:rPr>
              <a:t>for next number </a:t>
            </a:r>
            <a:r>
              <a:rPr lang="en-US" b="0" i="0" dirty="0" err="1">
                <a:solidFill>
                  <a:srgbClr val="111111"/>
                </a:solidFill>
                <a:effectLst/>
                <a:latin typeface="Roboto" panose="02000000000000000000" pitchFamily="2" charset="0"/>
              </a:rPr>
              <a:t>i</a:t>
            </a:r>
            <a:r>
              <a:rPr lang="en-US" b="0" i="0" dirty="0">
                <a:solidFill>
                  <a:srgbClr val="111111"/>
                </a:solidFill>
                <a:effectLst/>
                <a:latin typeface="Roboto" panose="02000000000000000000" pitchFamily="2" charset="0"/>
              </a:rPr>
              <a:t> suggest 2</a:t>
            </a:r>
          </a:p>
          <a:p>
            <a:pPr marL="0" indent="0" algn="l">
              <a:buNone/>
            </a:pPr>
            <a:r>
              <a:rPr lang="en-US" b="0" i="0" dirty="0">
                <a:solidFill>
                  <a:srgbClr val="111111"/>
                </a:solidFill>
                <a:effectLst/>
                <a:latin typeface="Roboto" panose="02000000000000000000" pitchFamily="2" charset="0"/>
              </a:rPr>
              <a:t> 	5 + 2 + c + d  = 20</a:t>
            </a:r>
          </a:p>
          <a:p>
            <a:pPr marL="0" indent="0" algn="l">
              <a:buNone/>
            </a:pPr>
            <a:r>
              <a:rPr lang="en-US" b="0" i="0" dirty="0">
                <a:solidFill>
                  <a:srgbClr val="111111"/>
                </a:solidFill>
                <a:effectLst/>
                <a:latin typeface="Roboto" panose="02000000000000000000" pitchFamily="2" charset="0"/>
              </a:rPr>
              <a:t>for the next number </a:t>
            </a:r>
            <a:r>
              <a:rPr lang="en-US" b="0" i="0" dirty="0" err="1">
                <a:solidFill>
                  <a:srgbClr val="111111"/>
                </a:solidFill>
                <a:effectLst/>
                <a:latin typeface="Roboto" panose="02000000000000000000" pitchFamily="2" charset="0"/>
              </a:rPr>
              <a:t>i</a:t>
            </a:r>
            <a:r>
              <a:rPr lang="en-US" b="0" i="0" dirty="0">
                <a:solidFill>
                  <a:srgbClr val="111111"/>
                </a:solidFill>
                <a:effectLst/>
                <a:latin typeface="Roboto" panose="02000000000000000000" pitchFamily="2" charset="0"/>
              </a:rPr>
              <a:t> suggest 0</a:t>
            </a:r>
          </a:p>
          <a:p>
            <a:pPr marL="0" indent="0" algn="l">
              <a:buNone/>
            </a:pPr>
            <a:r>
              <a:rPr lang="en-US" b="0" i="0" dirty="0">
                <a:solidFill>
                  <a:srgbClr val="111111"/>
                </a:solidFill>
                <a:effectLst/>
                <a:latin typeface="Roboto" panose="02000000000000000000" pitchFamily="2" charset="0"/>
              </a:rPr>
              <a:t>	5 + 2 + 0 + d = 20</a:t>
            </a:r>
          </a:p>
          <a:p>
            <a:pPr marL="0" indent="0" algn="l">
              <a:buNone/>
            </a:pPr>
            <a:r>
              <a:rPr lang="en-US" b="0" i="0" dirty="0">
                <a:solidFill>
                  <a:srgbClr val="111111"/>
                </a:solidFill>
                <a:effectLst/>
                <a:latin typeface="Roboto" panose="02000000000000000000" pitchFamily="2" charset="0"/>
              </a:rPr>
              <a:t>now for the fourth number (d) I have not the freedom to suggest a number anymore, because the fourth one (d) must be 13. </a:t>
            </a:r>
          </a:p>
          <a:p>
            <a:pPr marL="0" indent="0" algn="l">
              <a:buNone/>
            </a:pPr>
            <a:r>
              <a:rPr lang="en-US" b="0" i="0" dirty="0">
                <a:solidFill>
                  <a:srgbClr val="111111"/>
                </a:solidFill>
                <a:effectLst/>
                <a:latin typeface="Roboto" panose="02000000000000000000" pitchFamily="2" charset="0"/>
              </a:rPr>
              <a:t>so you have freedom to choose 3 of them minus 1 of them.</a:t>
            </a:r>
          </a:p>
          <a:p>
            <a:pPr marL="0" indent="0" algn="l">
              <a:buNone/>
            </a:pPr>
            <a:r>
              <a:rPr lang="en-US" b="0" i="0" dirty="0">
                <a:solidFill>
                  <a:srgbClr val="111111"/>
                </a:solidFill>
                <a:effectLst/>
                <a:latin typeface="Roboto" panose="02000000000000000000" pitchFamily="2" charset="0"/>
              </a:rPr>
              <a:t>so n-1 is the degree of freedom for measuring the mean of a sample form a population.</a:t>
            </a:r>
          </a:p>
          <a:p>
            <a:pPr marL="0" indent="0">
              <a:buNone/>
            </a:pPr>
            <a:endParaRPr lang="en-IN" dirty="0"/>
          </a:p>
        </p:txBody>
      </p:sp>
    </p:spTree>
    <p:extLst>
      <p:ext uri="{BB962C8B-B14F-4D97-AF65-F5344CB8AC3E}">
        <p14:creationId xmlns:p14="http://schemas.microsoft.com/office/powerpoint/2010/main" val="14081090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B495E-B6AB-4354-84AD-99186ED04427}"/>
              </a:ext>
            </a:extLst>
          </p:cNvPr>
          <p:cNvSpPr>
            <a:spLocks noGrp="1"/>
          </p:cNvSpPr>
          <p:nvPr>
            <p:ph type="title"/>
          </p:nvPr>
        </p:nvSpPr>
        <p:spPr>
          <a:xfrm>
            <a:off x="838200" y="131762"/>
            <a:ext cx="10515600" cy="549275"/>
          </a:xfrm>
        </p:spPr>
        <p:txBody>
          <a:bodyPr>
            <a:normAutofit fontScale="90000"/>
          </a:bodyPr>
          <a:lstStyle/>
          <a:p>
            <a:r>
              <a:rPr lang="en-IN" dirty="0"/>
              <a:t>Testing for Mean</a:t>
            </a:r>
          </a:p>
        </p:txBody>
      </p:sp>
      <p:sp>
        <p:nvSpPr>
          <p:cNvPr id="3" name="Content Placeholder 2">
            <a:extLst>
              <a:ext uri="{FF2B5EF4-FFF2-40B4-BE49-F238E27FC236}">
                <a16:creationId xmlns:a16="http://schemas.microsoft.com/office/drawing/2014/main" id="{0A5AEC5E-EDA5-412B-A4AE-C13304510F57}"/>
              </a:ext>
            </a:extLst>
          </p:cNvPr>
          <p:cNvSpPr>
            <a:spLocks noGrp="1"/>
          </p:cNvSpPr>
          <p:nvPr>
            <p:ph idx="1"/>
          </p:nvPr>
        </p:nvSpPr>
        <p:spPr>
          <a:xfrm>
            <a:off x="838200" y="681037"/>
            <a:ext cx="10515600" cy="5767388"/>
          </a:xfrm>
        </p:spPr>
        <p:txBody>
          <a:bodyPr>
            <a:normAutofit fontScale="70000" lnSpcReduction="20000"/>
          </a:bodyPr>
          <a:lstStyle/>
          <a:p>
            <a:pPr algn="l"/>
            <a:r>
              <a:rPr lang="en-US" b="1" i="0" dirty="0">
                <a:solidFill>
                  <a:srgbClr val="374151"/>
                </a:solidFill>
                <a:effectLst/>
                <a:latin typeface="Söhne"/>
              </a:rPr>
              <a:t>One-Sample Testing for Mean:</a:t>
            </a:r>
            <a:r>
              <a:rPr lang="en-US" b="0" i="0" dirty="0">
                <a:solidFill>
                  <a:srgbClr val="374151"/>
                </a:solidFill>
                <a:effectLst/>
                <a:latin typeface="Söhne"/>
              </a:rPr>
              <a:t> One-sample testing is used when you want to compare the mean of a single sample to a known or hypothesized population mean. The process involves comparing the sample mean to the hypothesized population mean and determining whether any observed differences are statistically significant. This is often done using a t-test.</a:t>
            </a:r>
          </a:p>
          <a:p>
            <a:pPr algn="l"/>
            <a:r>
              <a:rPr lang="en-US" b="1" i="0" dirty="0">
                <a:solidFill>
                  <a:srgbClr val="374151"/>
                </a:solidFill>
                <a:effectLst/>
                <a:latin typeface="Söhne"/>
              </a:rPr>
              <a:t>Two-Sample Testing for Mean:</a:t>
            </a:r>
            <a:r>
              <a:rPr lang="en-US" b="0" i="0" dirty="0">
                <a:solidFill>
                  <a:srgbClr val="374151"/>
                </a:solidFill>
                <a:effectLst/>
                <a:latin typeface="Söhne"/>
              </a:rPr>
              <a:t> Two-sample testing is used to compare the means of two independent samples. The goal is to determine if the observed difference in means between the two samples is statistically significant. The two samples could come from different groups, treatments, or populations. A common example is comparing the exam scores of two different classes to see if there's a significant difference in their average scores.</a:t>
            </a:r>
          </a:p>
          <a:p>
            <a:pPr algn="l"/>
            <a:r>
              <a:rPr lang="en-US" b="1" i="0" dirty="0">
                <a:solidFill>
                  <a:srgbClr val="374151"/>
                </a:solidFill>
                <a:effectLst/>
                <a:latin typeface="Söhne"/>
              </a:rPr>
              <a:t>Paired Two-Sample Testing for Mean:</a:t>
            </a:r>
            <a:r>
              <a:rPr lang="en-US" b="0" i="0" dirty="0">
                <a:solidFill>
                  <a:srgbClr val="374151"/>
                </a:solidFill>
                <a:effectLst/>
                <a:latin typeface="Söhne"/>
              </a:rPr>
              <a:t> Paired two-sample testing (also known as paired t-test) is used when you want to compare the means of two related or paired samples. The samples are not independent but rather represent measurements taken under different conditions on the same subjects or items. For instance, you might compare the before-and-after weights of individuals who underwent a specific treatment.</a:t>
            </a:r>
          </a:p>
          <a:p>
            <a:pPr marL="0" indent="0" algn="l">
              <a:buNone/>
            </a:pPr>
            <a:endParaRPr lang="en-US" b="0" i="0" dirty="0">
              <a:solidFill>
                <a:srgbClr val="374151"/>
              </a:solidFill>
              <a:effectLst/>
              <a:latin typeface="Söhne"/>
            </a:endParaRPr>
          </a:p>
          <a:p>
            <a:pPr marL="0" indent="0" algn="l">
              <a:buNone/>
            </a:pPr>
            <a:r>
              <a:rPr lang="en-US" b="0" i="0" dirty="0">
                <a:solidFill>
                  <a:srgbClr val="374151"/>
                </a:solidFill>
                <a:effectLst/>
                <a:latin typeface="Söhne"/>
              </a:rPr>
              <a:t>In summary:</a:t>
            </a:r>
          </a:p>
          <a:p>
            <a:pPr algn="l">
              <a:buFont typeface="Arial" panose="020B0604020202020204" pitchFamily="34" charset="0"/>
              <a:buChar char="•"/>
            </a:pPr>
            <a:r>
              <a:rPr lang="en-US" b="0" i="0" dirty="0">
                <a:solidFill>
                  <a:srgbClr val="374151"/>
                </a:solidFill>
                <a:effectLst/>
                <a:latin typeface="Söhne"/>
              </a:rPr>
              <a:t>One-sample testing compares a sample mean to a known or hypothesized population mean.</a:t>
            </a:r>
          </a:p>
          <a:p>
            <a:pPr algn="l">
              <a:buFont typeface="Arial" panose="020B0604020202020204" pitchFamily="34" charset="0"/>
              <a:buChar char="•"/>
            </a:pPr>
            <a:r>
              <a:rPr lang="en-US" b="0" i="0" dirty="0">
                <a:solidFill>
                  <a:srgbClr val="374151"/>
                </a:solidFill>
                <a:effectLst/>
                <a:latin typeface="Söhne"/>
              </a:rPr>
              <a:t>Two-sample testing compares the means of two independent samples.</a:t>
            </a:r>
          </a:p>
          <a:p>
            <a:pPr algn="l">
              <a:buFont typeface="Arial" panose="020B0604020202020204" pitchFamily="34" charset="0"/>
              <a:buChar char="•"/>
            </a:pPr>
            <a:r>
              <a:rPr lang="en-US" b="0" i="0" dirty="0">
                <a:solidFill>
                  <a:srgbClr val="374151"/>
                </a:solidFill>
                <a:effectLst/>
                <a:latin typeface="Söhne"/>
              </a:rPr>
              <a:t>Paired two-sample testing compares the means of two related samples.</a:t>
            </a:r>
          </a:p>
          <a:p>
            <a:pPr algn="l"/>
            <a:endParaRPr lang="en-US" b="0" i="0" dirty="0">
              <a:solidFill>
                <a:srgbClr val="374151"/>
              </a:solidFill>
              <a:effectLst/>
              <a:latin typeface="Söhne"/>
            </a:endParaRPr>
          </a:p>
          <a:p>
            <a:pPr marL="0" indent="0">
              <a:buNone/>
            </a:pPr>
            <a:endParaRPr lang="en-IN" dirty="0"/>
          </a:p>
        </p:txBody>
      </p:sp>
    </p:spTree>
    <p:extLst>
      <p:ext uri="{BB962C8B-B14F-4D97-AF65-F5344CB8AC3E}">
        <p14:creationId xmlns:p14="http://schemas.microsoft.com/office/powerpoint/2010/main" val="39117991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349DA-542F-4FC3-894F-C94673F3EEF1}"/>
              </a:ext>
            </a:extLst>
          </p:cNvPr>
          <p:cNvSpPr>
            <a:spLocks noGrp="1"/>
          </p:cNvSpPr>
          <p:nvPr>
            <p:ph type="title"/>
          </p:nvPr>
        </p:nvSpPr>
        <p:spPr>
          <a:xfrm>
            <a:off x="838200" y="365125"/>
            <a:ext cx="10515600" cy="454025"/>
          </a:xfrm>
        </p:spPr>
        <p:txBody>
          <a:bodyPr>
            <a:normAutofit fontScale="90000"/>
          </a:bodyPr>
          <a:lstStyle/>
          <a:p>
            <a:r>
              <a:rPr lang="en-IN" dirty="0"/>
              <a:t>Chi-Square test of independence</a:t>
            </a:r>
          </a:p>
        </p:txBody>
      </p:sp>
      <p:sp>
        <p:nvSpPr>
          <p:cNvPr id="3" name="Content Placeholder 2">
            <a:extLst>
              <a:ext uri="{FF2B5EF4-FFF2-40B4-BE49-F238E27FC236}">
                <a16:creationId xmlns:a16="http://schemas.microsoft.com/office/drawing/2014/main" id="{C1E4974F-2D7C-4E66-8338-295F0E500C36}"/>
              </a:ext>
            </a:extLst>
          </p:cNvPr>
          <p:cNvSpPr>
            <a:spLocks noGrp="1"/>
          </p:cNvSpPr>
          <p:nvPr>
            <p:ph idx="1"/>
          </p:nvPr>
        </p:nvSpPr>
        <p:spPr>
          <a:xfrm>
            <a:off x="838200" y="819150"/>
            <a:ext cx="10515600" cy="5800725"/>
          </a:xfrm>
        </p:spPr>
        <p:txBody>
          <a:bodyPr>
            <a:normAutofit fontScale="77500" lnSpcReduction="20000"/>
          </a:bodyPr>
          <a:lstStyle/>
          <a:p>
            <a:pPr marL="0" indent="0" algn="l">
              <a:buNone/>
            </a:pPr>
            <a:r>
              <a:rPr lang="en-US" b="0" i="0" dirty="0">
                <a:solidFill>
                  <a:srgbClr val="0D405F"/>
                </a:solidFill>
                <a:effectLst/>
                <a:latin typeface="Inter"/>
              </a:rPr>
              <a:t>A </a:t>
            </a:r>
            <a:r>
              <a:rPr lang="en-US" b="1" i="0" dirty="0">
                <a:solidFill>
                  <a:srgbClr val="0D405F"/>
                </a:solidFill>
                <a:effectLst/>
                <a:latin typeface="Inter"/>
              </a:rPr>
              <a:t>chi-square (Χ</a:t>
            </a:r>
            <a:r>
              <a:rPr lang="en-US" b="1" i="0" baseline="30000" dirty="0">
                <a:solidFill>
                  <a:srgbClr val="0D405F"/>
                </a:solidFill>
                <a:effectLst/>
                <a:latin typeface="Inter"/>
              </a:rPr>
              <a:t>2</a:t>
            </a:r>
            <a:r>
              <a:rPr lang="en-US" b="1" i="0" dirty="0">
                <a:solidFill>
                  <a:srgbClr val="0D405F"/>
                </a:solidFill>
                <a:effectLst/>
                <a:latin typeface="Inter"/>
              </a:rPr>
              <a:t>) test of independence</a:t>
            </a:r>
            <a:r>
              <a:rPr lang="en-US" b="0" i="0" dirty="0">
                <a:solidFill>
                  <a:srgbClr val="0D405F"/>
                </a:solidFill>
                <a:effectLst/>
                <a:latin typeface="Inter"/>
              </a:rPr>
              <a:t> is a </a:t>
            </a:r>
            <a:r>
              <a:rPr lang="en-US" b="0" i="0" u="none" strike="noStrike" dirty="0">
                <a:solidFill>
                  <a:srgbClr val="1F80E8"/>
                </a:solidFill>
                <a:effectLst/>
                <a:latin typeface="Inter"/>
                <a:hlinkClick r:id="rId2"/>
              </a:rPr>
              <a:t>nonparametric</a:t>
            </a:r>
            <a:r>
              <a:rPr lang="en-US" b="0" i="0" dirty="0">
                <a:solidFill>
                  <a:srgbClr val="0D405F"/>
                </a:solidFill>
                <a:effectLst/>
                <a:latin typeface="Inter"/>
              </a:rPr>
              <a:t> </a:t>
            </a:r>
            <a:r>
              <a:rPr lang="en-US" b="0" i="0" u="none" strike="noStrike" dirty="0">
                <a:solidFill>
                  <a:srgbClr val="1F80E8"/>
                </a:solidFill>
                <a:effectLst/>
                <a:latin typeface="Inter"/>
                <a:hlinkClick r:id="rId3"/>
              </a:rPr>
              <a:t>hypothesis test</a:t>
            </a:r>
            <a:r>
              <a:rPr lang="en-US" b="0" i="0" dirty="0">
                <a:solidFill>
                  <a:srgbClr val="0D405F"/>
                </a:solidFill>
                <a:effectLst/>
                <a:latin typeface="Inter"/>
              </a:rPr>
              <a:t>. They’re used to determine whether your data are </a:t>
            </a:r>
            <a:r>
              <a:rPr lang="en-US" b="0" i="0" u="none" strike="noStrike" dirty="0">
                <a:solidFill>
                  <a:srgbClr val="1F80E8"/>
                </a:solidFill>
                <a:effectLst/>
                <a:latin typeface="Inter"/>
                <a:hlinkClick r:id="rId4"/>
              </a:rPr>
              <a:t>significantly</a:t>
            </a:r>
            <a:r>
              <a:rPr lang="en-US" b="0" i="0" dirty="0">
                <a:solidFill>
                  <a:srgbClr val="0D405F"/>
                </a:solidFill>
                <a:effectLst/>
                <a:latin typeface="Inter"/>
              </a:rPr>
              <a:t> different from what you expected. You can use it to test whether two </a:t>
            </a:r>
            <a:r>
              <a:rPr lang="en-US" b="0" i="0" u="none" strike="noStrike" dirty="0">
                <a:solidFill>
                  <a:srgbClr val="1F80E8"/>
                </a:solidFill>
                <a:effectLst/>
                <a:latin typeface="Inter"/>
                <a:hlinkClick r:id="rId5"/>
              </a:rPr>
              <a:t>categorical variables</a:t>
            </a:r>
            <a:r>
              <a:rPr lang="en-US" b="0" i="0" dirty="0">
                <a:solidFill>
                  <a:srgbClr val="0D405F"/>
                </a:solidFill>
                <a:effectLst/>
                <a:latin typeface="Inter"/>
              </a:rPr>
              <a:t> are related to each other. If two </a:t>
            </a:r>
            <a:r>
              <a:rPr lang="en-US" b="0" i="0" u="none" strike="noStrike" dirty="0">
                <a:solidFill>
                  <a:srgbClr val="1F80E8"/>
                </a:solidFill>
                <a:effectLst/>
                <a:latin typeface="Inter"/>
                <a:hlinkClick r:id="rId6"/>
              </a:rPr>
              <a:t>variables</a:t>
            </a:r>
            <a:r>
              <a:rPr lang="en-US" b="0" i="0" dirty="0">
                <a:solidFill>
                  <a:srgbClr val="0D405F"/>
                </a:solidFill>
                <a:effectLst/>
                <a:latin typeface="Inter"/>
              </a:rPr>
              <a:t> are related, the probability of one variable having a certain value is dependent on the value of the other variable.</a:t>
            </a:r>
          </a:p>
          <a:p>
            <a:pPr marL="0" indent="0" algn="l">
              <a:buNone/>
            </a:pPr>
            <a:endParaRPr lang="en-US" b="0" i="0" dirty="0">
              <a:solidFill>
                <a:srgbClr val="0D405F"/>
              </a:solidFill>
              <a:effectLst/>
              <a:latin typeface="Inter"/>
            </a:endParaRPr>
          </a:p>
          <a:p>
            <a:pPr algn="l"/>
            <a:r>
              <a:rPr lang="en-US" b="0" i="0" dirty="0">
                <a:solidFill>
                  <a:srgbClr val="0D405F"/>
                </a:solidFill>
                <a:effectLst/>
                <a:latin typeface="Inter"/>
              </a:rPr>
              <a:t>The chi-square test of independence calculations are based on the observed frequencies, which are the numbers of observations in each combined group.</a:t>
            </a:r>
          </a:p>
          <a:p>
            <a:pPr algn="l"/>
            <a:r>
              <a:rPr lang="en-US" b="0" i="0" dirty="0">
                <a:solidFill>
                  <a:srgbClr val="0D405F"/>
                </a:solidFill>
                <a:effectLst/>
                <a:latin typeface="Inter"/>
              </a:rPr>
              <a:t>The test compares the observed frequencies to the frequencies you would expect if the two variables are unrelated. When the variables are unrelated, the observed and expected frequencies will be similar.</a:t>
            </a:r>
          </a:p>
          <a:p>
            <a:pPr marL="0" indent="0" algn="l">
              <a:buNone/>
            </a:pPr>
            <a:endParaRPr lang="en-US" b="0" i="0" dirty="0">
              <a:solidFill>
                <a:srgbClr val="0D405F"/>
              </a:solidFill>
              <a:effectLst/>
              <a:latin typeface="Inter"/>
            </a:endParaRPr>
          </a:p>
          <a:p>
            <a:pPr marL="0" indent="0" algn="l">
              <a:buNone/>
            </a:pPr>
            <a:r>
              <a:rPr lang="en-US" b="1" i="0" dirty="0">
                <a:solidFill>
                  <a:srgbClr val="0D405F"/>
                </a:solidFill>
                <a:effectLst/>
                <a:latin typeface="Inter"/>
              </a:rPr>
              <a:t>Example:</a:t>
            </a:r>
            <a:r>
              <a:rPr lang="en-US" b="0" i="0" dirty="0">
                <a:solidFill>
                  <a:srgbClr val="0D405F"/>
                </a:solidFill>
                <a:effectLst/>
                <a:latin typeface="Inter"/>
              </a:rPr>
              <a:t> Imagine a city wants to encourage more of its residents to recycle their household waste.</a:t>
            </a:r>
          </a:p>
          <a:p>
            <a:pPr marL="0" indent="0" algn="l">
              <a:buNone/>
            </a:pPr>
            <a:r>
              <a:rPr lang="en-US" b="0" i="0" dirty="0">
                <a:solidFill>
                  <a:srgbClr val="0D405F"/>
                </a:solidFill>
                <a:effectLst/>
                <a:latin typeface="Inter"/>
              </a:rPr>
              <a:t>The city decides to test two interventions: an educational flyer (pamphlet) or a phone call. They randomly select 300 households and </a:t>
            </a:r>
            <a:r>
              <a:rPr lang="en-US" b="0" i="0" u="none" strike="noStrike" dirty="0">
                <a:solidFill>
                  <a:srgbClr val="1F80E8"/>
                </a:solidFill>
                <a:effectLst/>
                <a:latin typeface="Inter"/>
                <a:hlinkClick r:id="rId7"/>
              </a:rPr>
              <a:t>randomly assign</a:t>
            </a:r>
            <a:r>
              <a:rPr lang="en-US" b="0" i="0" dirty="0">
                <a:solidFill>
                  <a:srgbClr val="0D405F"/>
                </a:solidFill>
                <a:effectLst/>
                <a:latin typeface="Inter"/>
              </a:rPr>
              <a:t> them to the flyer, phone call, or </a:t>
            </a:r>
            <a:r>
              <a:rPr lang="en-US" b="0" i="0" u="none" strike="noStrike" dirty="0">
                <a:solidFill>
                  <a:srgbClr val="1F80E8"/>
                </a:solidFill>
                <a:effectLst/>
                <a:latin typeface="Inter"/>
                <a:hlinkClick r:id="rId8"/>
              </a:rPr>
              <a:t>control group</a:t>
            </a:r>
            <a:r>
              <a:rPr lang="en-US" b="0" i="0" dirty="0">
                <a:solidFill>
                  <a:srgbClr val="0D405F"/>
                </a:solidFill>
                <a:effectLst/>
                <a:latin typeface="Inter"/>
              </a:rPr>
              <a:t> (no intervention). They’ll use the results of their experiment to decide which intervention to use for the whole city.</a:t>
            </a:r>
          </a:p>
          <a:p>
            <a:pPr marL="0" indent="0" algn="l">
              <a:buNone/>
            </a:pPr>
            <a:r>
              <a:rPr lang="en-US" b="0" i="0" dirty="0">
                <a:solidFill>
                  <a:srgbClr val="0D405F"/>
                </a:solidFill>
                <a:effectLst/>
                <a:latin typeface="Inter"/>
              </a:rPr>
              <a:t>The city plans to use a chi-square test of independence to test whether the proportion of households who recycle differs between the interventions.</a:t>
            </a:r>
          </a:p>
          <a:p>
            <a:pPr marL="0" indent="0" algn="l">
              <a:buNone/>
            </a:pPr>
            <a:endParaRPr lang="en-US" b="0" i="0" dirty="0">
              <a:solidFill>
                <a:srgbClr val="0D405F"/>
              </a:solidFill>
              <a:effectLst/>
              <a:latin typeface="Inter"/>
            </a:endParaRPr>
          </a:p>
          <a:p>
            <a:pPr marL="0" indent="0">
              <a:buNone/>
            </a:pPr>
            <a:endParaRPr lang="en-IN" dirty="0"/>
          </a:p>
        </p:txBody>
      </p:sp>
    </p:spTree>
    <p:extLst>
      <p:ext uri="{BB962C8B-B14F-4D97-AF65-F5344CB8AC3E}">
        <p14:creationId xmlns:p14="http://schemas.microsoft.com/office/powerpoint/2010/main" val="16295721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349DA-542F-4FC3-894F-C94673F3EEF1}"/>
              </a:ext>
            </a:extLst>
          </p:cNvPr>
          <p:cNvSpPr>
            <a:spLocks noGrp="1"/>
          </p:cNvSpPr>
          <p:nvPr>
            <p:ph type="title"/>
          </p:nvPr>
        </p:nvSpPr>
        <p:spPr>
          <a:xfrm>
            <a:off x="838200" y="365125"/>
            <a:ext cx="10515600" cy="454025"/>
          </a:xfrm>
        </p:spPr>
        <p:txBody>
          <a:bodyPr>
            <a:normAutofit fontScale="90000"/>
          </a:bodyPr>
          <a:lstStyle/>
          <a:p>
            <a:r>
              <a:rPr lang="en-IN" dirty="0"/>
              <a:t>Chi-Square test of independence</a:t>
            </a:r>
          </a:p>
        </p:txBody>
      </p:sp>
      <p:sp>
        <p:nvSpPr>
          <p:cNvPr id="3" name="Content Placeholder 2">
            <a:extLst>
              <a:ext uri="{FF2B5EF4-FFF2-40B4-BE49-F238E27FC236}">
                <a16:creationId xmlns:a16="http://schemas.microsoft.com/office/drawing/2014/main" id="{C1E4974F-2D7C-4E66-8338-295F0E500C36}"/>
              </a:ext>
            </a:extLst>
          </p:cNvPr>
          <p:cNvSpPr>
            <a:spLocks noGrp="1"/>
          </p:cNvSpPr>
          <p:nvPr>
            <p:ph idx="1"/>
          </p:nvPr>
        </p:nvSpPr>
        <p:spPr>
          <a:xfrm>
            <a:off x="838200" y="819150"/>
            <a:ext cx="10515600" cy="5357813"/>
          </a:xfrm>
        </p:spPr>
        <p:txBody>
          <a:bodyPr>
            <a:normAutofit/>
          </a:bodyPr>
          <a:lstStyle/>
          <a:p>
            <a:pPr marL="0" indent="0" algn="l">
              <a:buNone/>
            </a:pPr>
            <a:r>
              <a:rPr lang="en-US" sz="1400" b="1" i="0" dirty="0">
                <a:solidFill>
                  <a:srgbClr val="1B2B68"/>
                </a:solidFill>
                <a:effectLst/>
                <a:latin typeface="Gilmer"/>
              </a:rPr>
              <a:t>Contingency tables</a:t>
            </a:r>
          </a:p>
          <a:p>
            <a:pPr marL="0" indent="0" algn="l">
              <a:buNone/>
            </a:pPr>
            <a:r>
              <a:rPr lang="en-US" sz="1400" b="0" i="0" dirty="0">
                <a:solidFill>
                  <a:srgbClr val="0D405F"/>
                </a:solidFill>
                <a:effectLst/>
                <a:latin typeface="Inter"/>
              </a:rPr>
              <a:t>When you want to perform a chi-square test of independence, the best way to organize your data is a type of </a:t>
            </a:r>
            <a:r>
              <a:rPr lang="en-US" sz="1400" b="1" i="0" dirty="0">
                <a:solidFill>
                  <a:srgbClr val="0D405F"/>
                </a:solidFill>
                <a:effectLst/>
                <a:latin typeface="Inter"/>
              </a:rPr>
              <a:t>frequency distribution table</a:t>
            </a:r>
            <a:r>
              <a:rPr lang="en-US" sz="1400" b="0" i="0" dirty="0">
                <a:solidFill>
                  <a:srgbClr val="0D405F"/>
                </a:solidFill>
                <a:effectLst/>
                <a:latin typeface="Inter"/>
              </a:rPr>
              <a:t> called a </a:t>
            </a:r>
            <a:r>
              <a:rPr lang="en-US" sz="1400" b="1" i="0" dirty="0">
                <a:solidFill>
                  <a:srgbClr val="0D405F"/>
                </a:solidFill>
                <a:effectLst/>
                <a:latin typeface="Inter"/>
              </a:rPr>
              <a:t>contingency table</a:t>
            </a:r>
            <a:r>
              <a:rPr lang="en-US" sz="1400" b="0" i="0" dirty="0">
                <a:solidFill>
                  <a:srgbClr val="0D405F"/>
                </a:solidFill>
                <a:effectLst/>
                <a:latin typeface="Inter"/>
              </a:rPr>
              <a:t>.</a:t>
            </a:r>
          </a:p>
          <a:p>
            <a:pPr marL="0" indent="0" algn="l">
              <a:buNone/>
            </a:pPr>
            <a:r>
              <a:rPr lang="en-US" sz="1400" b="0" i="0" dirty="0">
                <a:solidFill>
                  <a:srgbClr val="0D405F"/>
                </a:solidFill>
                <a:effectLst/>
                <a:latin typeface="Inter"/>
              </a:rPr>
              <a:t>A contingency table, also known as a cross tabulation or crosstab, shows the number of observations in each combination of groups. It also usually includes row and column totals.</a:t>
            </a:r>
          </a:p>
          <a:p>
            <a:pPr marL="0" indent="0">
              <a:buNone/>
            </a:pPr>
            <a:endParaRPr lang="en-IN" dirty="0"/>
          </a:p>
        </p:txBody>
      </p:sp>
      <p:pic>
        <p:nvPicPr>
          <p:cNvPr id="8" name="Picture 7">
            <a:extLst>
              <a:ext uri="{FF2B5EF4-FFF2-40B4-BE49-F238E27FC236}">
                <a16:creationId xmlns:a16="http://schemas.microsoft.com/office/drawing/2014/main" id="{CE3EC182-47BF-4659-8E90-D0C6045895FA}"/>
              </a:ext>
            </a:extLst>
          </p:cNvPr>
          <p:cNvPicPr>
            <a:picLocks noChangeAspect="1"/>
          </p:cNvPicPr>
          <p:nvPr/>
        </p:nvPicPr>
        <p:blipFill>
          <a:blip r:embed="rId2"/>
          <a:stretch>
            <a:fillRect/>
          </a:stretch>
        </p:blipFill>
        <p:spPr>
          <a:xfrm>
            <a:off x="416561" y="2647949"/>
            <a:ext cx="5902959" cy="3400425"/>
          </a:xfrm>
          <a:prstGeom prst="rect">
            <a:avLst/>
          </a:prstGeom>
        </p:spPr>
      </p:pic>
      <p:pic>
        <p:nvPicPr>
          <p:cNvPr id="10" name="Picture 9">
            <a:extLst>
              <a:ext uri="{FF2B5EF4-FFF2-40B4-BE49-F238E27FC236}">
                <a16:creationId xmlns:a16="http://schemas.microsoft.com/office/drawing/2014/main" id="{110E4711-2E7C-4BBE-A79B-F38D7B1C3575}"/>
              </a:ext>
            </a:extLst>
          </p:cNvPr>
          <p:cNvPicPr>
            <a:picLocks noChangeAspect="1"/>
          </p:cNvPicPr>
          <p:nvPr/>
        </p:nvPicPr>
        <p:blipFill>
          <a:blip r:embed="rId3"/>
          <a:stretch>
            <a:fillRect/>
          </a:stretch>
        </p:blipFill>
        <p:spPr>
          <a:xfrm>
            <a:off x="6319520" y="2610801"/>
            <a:ext cx="5750560" cy="3437573"/>
          </a:xfrm>
          <a:prstGeom prst="rect">
            <a:avLst/>
          </a:prstGeom>
        </p:spPr>
      </p:pic>
    </p:spTree>
    <p:extLst>
      <p:ext uri="{BB962C8B-B14F-4D97-AF65-F5344CB8AC3E}">
        <p14:creationId xmlns:p14="http://schemas.microsoft.com/office/powerpoint/2010/main" val="55548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349DA-542F-4FC3-894F-C94673F3EEF1}"/>
              </a:ext>
            </a:extLst>
          </p:cNvPr>
          <p:cNvSpPr>
            <a:spLocks noGrp="1"/>
          </p:cNvSpPr>
          <p:nvPr>
            <p:ph type="title"/>
          </p:nvPr>
        </p:nvSpPr>
        <p:spPr>
          <a:xfrm>
            <a:off x="838200" y="365125"/>
            <a:ext cx="10515600" cy="454025"/>
          </a:xfrm>
        </p:spPr>
        <p:txBody>
          <a:bodyPr>
            <a:normAutofit fontScale="90000"/>
          </a:bodyPr>
          <a:lstStyle/>
          <a:p>
            <a:r>
              <a:rPr lang="en-IN" dirty="0"/>
              <a:t>Chi-Square test of independence</a:t>
            </a:r>
          </a:p>
        </p:txBody>
      </p:sp>
      <p:sp>
        <p:nvSpPr>
          <p:cNvPr id="3" name="Content Placeholder 2">
            <a:extLst>
              <a:ext uri="{FF2B5EF4-FFF2-40B4-BE49-F238E27FC236}">
                <a16:creationId xmlns:a16="http://schemas.microsoft.com/office/drawing/2014/main" id="{C1E4974F-2D7C-4E66-8338-295F0E500C36}"/>
              </a:ext>
            </a:extLst>
          </p:cNvPr>
          <p:cNvSpPr>
            <a:spLocks noGrp="1"/>
          </p:cNvSpPr>
          <p:nvPr>
            <p:ph idx="1"/>
          </p:nvPr>
        </p:nvSpPr>
        <p:spPr>
          <a:xfrm>
            <a:off x="838200" y="819150"/>
            <a:ext cx="10515600" cy="5357813"/>
          </a:xfrm>
        </p:spPr>
        <p:txBody>
          <a:bodyPr>
            <a:normAutofit fontScale="70000" lnSpcReduction="20000"/>
          </a:bodyPr>
          <a:lstStyle/>
          <a:p>
            <a:pPr marL="0" indent="0" algn="l">
              <a:buNone/>
            </a:pPr>
            <a:r>
              <a:rPr lang="en-US" b="1" i="0" dirty="0">
                <a:solidFill>
                  <a:srgbClr val="1B2B68"/>
                </a:solidFill>
                <a:effectLst/>
                <a:latin typeface="Gilmer"/>
              </a:rPr>
              <a:t>Chi-square test of independence hypotheses</a:t>
            </a:r>
          </a:p>
          <a:p>
            <a:pPr marL="0" indent="0" algn="l">
              <a:buNone/>
            </a:pPr>
            <a:r>
              <a:rPr lang="en-US" b="0" i="0" dirty="0">
                <a:solidFill>
                  <a:srgbClr val="0D405F"/>
                </a:solidFill>
                <a:effectLst/>
                <a:latin typeface="Inter"/>
              </a:rPr>
              <a:t>The chi-square test of independence is an </a:t>
            </a:r>
            <a:r>
              <a:rPr lang="en-US" b="0" i="0" u="none" strike="noStrike" dirty="0">
                <a:solidFill>
                  <a:srgbClr val="1F80E8"/>
                </a:solidFill>
                <a:effectLst/>
                <a:latin typeface="Inter"/>
                <a:hlinkClick r:id="rId2"/>
              </a:rPr>
              <a:t>inferential</a:t>
            </a:r>
            <a:r>
              <a:rPr lang="en-US" b="0" i="0" dirty="0">
                <a:solidFill>
                  <a:srgbClr val="0D405F"/>
                </a:solidFill>
                <a:effectLst/>
                <a:latin typeface="Inter"/>
              </a:rPr>
              <a:t> statistical test, meaning that it allows you to draw conclusions about a </a:t>
            </a:r>
            <a:r>
              <a:rPr lang="en-US" b="1" i="0" u="none" strike="noStrike" dirty="0">
                <a:solidFill>
                  <a:srgbClr val="1F80E8"/>
                </a:solidFill>
                <a:effectLst/>
                <a:latin typeface="Inter"/>
                <a:hlinkClick r:id="rId3"/>
              </a:rPr>
              <a:t>population</a:t>
            </a:r>
            <a:r>
              <a:rPr lang="en-US" b="0" i="0" dirty="0">
                <a:solidFill>
                  <a:srgbClr val="0D405F"/>
                </a:solidFill>
                <a:effectLst/>
                <a:latin typeface="Inter"/>
              </a:rPr>
              <a:t> based on a </a:t>
            </a:r>
            <a:r>
              <a:rPr lang="en-US" b="1" i="0" dirty="0">
                <a:solidFill>
                  <a:srgbClr val="0D405F"/>
                </a:solidFill>
                <a:effectLst/>
                <a:latin typeface="Inter"/>
              </a:rPr>
              <a:t>sample</a:t>
            </a:r>
            <a:r>
              <a:rPr lang="en-US" b="0" i="0" dirty="0">
                <a:solidFill>
                  <a:srgbClr val="0D405F"/>
                </a:solidFill>
                <a:effectLst/>
                <a:latin typeface="Inter"/>
              </a:rPr>
              <a:t>. Specifically, it allows you to conclude whether two variables are related in the population.</a:t>
            </a:r>
          </a:p>
          <a:p>
            <a:pPr marL="0" indent="0" algn="l">
              <a:buNone/>
            </a:pPr>
            <a:r>
              <a:rPr lang="en-US" b="0" i="0" dirty="0">
                <a:solidFill>
                  <a:srgbClr val="0D405F"/>
                </a:solidFill>
                <a:effectLst/>
                <a:latin typeface="Inter"/>
              </a:rPr>
              <a:t>Like all hypothesis tests, the chi-square test of independence evaluates a null and alternative hypothesis. The hypotheses are two competing answers to the question “Are variable 1 and variable 2 related?”</a:t>
            </a:r>
          </a:p>
          <a:p>
            <a:pPr algn="l">
              <a:buFont typeface="Arial" panose="020B0604020202020204" pitchFamily="34" charset="0"/>
              <a:buChar char="•"/>
            </a:pPr>
            <a:r>
              <a:rPr lang="en-US" b="0" i="0" u="none" strike="noStrike" dirty="0">
                <a:solidFill>
                  <a:srgbClr val="1F80E8"/>
                </a:solidFill>
                <a:effectLst/>
                <a:latin typeface="Inter"/>
                <a:hlinkClick r:id="rId4"/>
              </a:rPr>
              <a:t>Null hypothesis</a:t>
            </a:r>
            <a:r>
              <a:rPr lang="en-US" b="0" i="0" dirty="0">
                <a:solidFill>
                  <a:srgbClr val="0D405F"/>
                </a:solidFill>
                <a:effectLst/>
                <a:latin typeface="Inter"/>
              </a:rPr>
              <a:t> (</a:t>
            </a:r>
            <a:r>
              <a:rPr lang="en-US" b="0" i="1" dirty="0">
                <a:solidFill>
                  <a:srgbClr val="0D405F"/>
                </a:solidFill>
                <a:effectLst/>
                <a:latin typeface="Inter"/>
              </a:rPr>
              <a:t>H</a:t>
            </a:r>
            <a:r>
              <a:rPr lang="en-US" b="0" i="0" baseline="-25000" dirty="0">
                <a:solidFill>
                  <a:srgbClr val="0D405F"/>
                </a:solidFill>
                <a:effectLst/>
                <a:latin typeface="Inter"/>
              </a:rPr>
              <a:t>0</a:t>
            </a:r>
            <a:r>
              <a:rPr lang="en-US" b="0" i="0" dirty="0">
                <a:solidFill>
                  <a:srgbClr val="0D405F"/>
                </a:solidFill>
                <a:effectLst/>
                <a:latin typeface="Inter"/>
              </a:rPr>
              <a:t>): Variable 1 and variable 2 are </a:t>
            </a:r>
            <a:r>
              <a:rPr lang="en-US" b="1" i="0" dirty="0">
                <a:solidFill>
                  <a:srgbClr val="0D405F"/>
                </a:solidFill>
                <a:effectLst/>
                <a:latin typeface="Inter"/>
              </a:rPr>
              <a:t>not related</a:t>
            </a:r>
            <a:r>
              <a:rPr lang="en-US" b="0" i="0" dirty="0">
                <a:solidFill>
                  <a:srgbClr val="0D405F"/>
                </a:solidFill>
                <a:effectLst/>
                <a:latin typeface="Inter"/>
              </a:rPr>
              <a:t> in the population; The proportions of variable 1 are </a:t>
            </a:r>
            <a:r>
              <a:rPr lang="en-US" b="1" i="0" dirty="0">
                <a:solidFill>
                  <a:srgbClr val="0D405F"/>
                </a:solidFill>
                <a:effectLst/>
                <a:latin typeface="Inter"/>
              </a:rPr>
              <a:t>the same</a:t>
            </a:r>
            <a:r>
              <a:rPr lang="en-US" b="0" i="0" dirty="0">
                <a:solidFill>
                  <a:srgbClr val="0D405F"/>
                </a:solidFill>
                <a:effectLst/>
                <a:latin typeface="Inter"/>
              </a:rPr>
              <a:t> for different values of variable 2.</a:t>
            </a:r>
          </a:p>
          <a:p>
            <a:pPr algn="l">
              <a:buFont typeface="Arial" panose="020B0604020202020204" pitchFamily="34" charset="0"/>
              <a:buChar char="•"/>
            </a:pPr>
            <a:r>
              <a:rPr lang="en-US" b="0" i="0" u="none" strike="noStrike" dirty="0">
                <a:solidFill>
                  <a:srgbClr val="1F80E8"/>
                </a:solidFill>
                <a:effectLst/>
                <a:latin typeface="Inter"/>
                <a:hlinkClick r:id="rId5"/>
              </a:rPr>
              <a:t>Alternative hypothesis</a:t>
            </a:r>
            <a:r>
              <a:rPr lang="en-US" b="0" i="0" dirty="0">
                <a:solidFill>
                  <a:srgbClr val="0D405F"/>
                </a:solidFill>
                <a:effectLst/>
                <a:latin typeface="Inter"/>
              </a:rPr>
              <a:t> (</a:t>
            </a:r>
            <a:r>
              <a:rPr lang="en-US" b="0" i="1" dirty="0">
                <a:solidFill>
                  <a:srgbClr val="0D405F"/>
                </a:solidFill>
                <a:effectLst/>
                <a:latin typeface="Inter"/>
              </a:rPr>
              <a:t>H</a:t>
            </a:r>
            <a:r>
              <a:rPr lang="en-US" b="0" i="0" baseline="-25000" dirty="0">
                <a:solidFill>
                  <a:srgbClr val="0D405F"/>
                </a:solidFill>
                <a:effectLst/>
                <a:latin typeface="Inter"/>
              </a:rPr>
              <a:t>a</a:t>
            </a:r>
            <a:r>
              <a:rPr lang="en-US" b="0" i="0" dirty="0">
                <a:solidFill>
                  <a:srgbClr val="0D405F"/>
                </a:solidFill>
                <a:effectLst/>
                <a:latin typeface="Inter"/>
              </a:rPr>
              <a:t>): Variable 1 and  variable 2 are </a:t>
            </a:r>
            <a:r>
              <a:rPr lang="en-US" b="1" i="0" dirty="0">
                <a:solidFill>
                  <a:srgbClr val="0D405F"/>
                </a:solidFill>
                <a:effectLst/>
                <a:latin typeface="Inter"/>
              </a:rPr>
              <a:t>related </a:t>
            </a:r>
            <a:r>
              <a:rPr lang="en-US" b="0" i="0" dirty="0">
                <a:solidFill>
                  <a:srgbClr val="0D405F"/>
                </a:solidFill>
                <a:effectLst/>
                <a:latin typeface="Inter"/>
              </a:rPr>
              <a:t>in the population; The proportions of variable 1 are </a:t>
            </a:r>
            <a:r>
              <a:rPr lang="en-US" b="1" i="0" dirty="0">
                <a:solidFill>
                  <a:srgbClr val="0D405F"/>
                </a:solidFill>
                <a:effectLst/>
                <a:latin typeface="Inter"/>
              </a:rPr>
              <a:t>not the same</a:t>
            </a:r>
            <a:r>
              <a:rPr lang="en-US" b="0" i="0" dirty="0">
                <a:solidFill>
                  <a:srgbClr val="0D405F"/>
                </a:solidFill>
                <a:effectLst/>
                <a:latin typeface="Inter"/>
              </a:rPr>
              <a:t> for different values of  variable 2.</a:t>
            </a:r>
          </a:p>
          <a:p>
            <a:pPr marL="0" indent="0" algn="l">
              <a:buNone/>
            </a:pPr>
            <a:endParaRPr lang="en-US" b="0" i="0" dirty="0">
              <a:solidFill>
                <a:srgbClr val="0D405F"/>
              </a:solidFill>
              <a:effectLst/>
              <a:latin typeface="Inter"/>
            </a:endParaRPr>
          </a:p>
          <a:p>
            <a:pPr marL="0" indent="0" algn="l">
              <a:buNone/>
            </a:pPr>
            <a:r>
              <a:rPr lang="en-US" b="0" i="0" dirty="0">
                <a:solidFill>
                  <a:srgbClr val="0D405F"/>
                </a:solidFill>
                <a:effectLst/>
                <a:latin typeface="Inter"/>
              </a:rPr>
              <a:t>The population is all households in the city.</a:t>
            </a:r>
          </a:p>
          <a:p>
            <a:pPr marL="0" indent="0" algn="l">
              <a:buNone/>
            </a:pPr>
            <a:r>
              <a:rPr lang="en-US" b="0" i="0" dirty="0">
                <a:solidFill>
                  <a:srgbClr val="0D405F"/>
                </a:solidFill>
                <a:effectLst/>
                <a:latin typeface="Inter"/>
              </a:rPr>
              <a:t>Null hypothesis (</a:t>
            </a:r>
            <a:r>
              <a:rPr lang="en-US" b="0" i="1" dirty="0">
                <a:solidFill>
                  <a:srgbClr val="0D405F"/>
                </a:solidFill>
                <a:effectLst/>
                <a:latin typeface="Inter"/>
              </a:rPr>
              <a:t>H</a:t>
            </a:r>
            <a:r>
              <a:rPr lang="en-US" b="0" i="0" baseline="-25000" dirty="0">
                <a:solidFill>
                  <a:srgbClr val="0D405F"/>
                </a:solidFill>
                <a:effectLst/>
                <a:latin typeface="Inter"/>
              </a:rPr>
              <a:t>0</a:t>
            </a:r>
            <a:r>
              <a:rPr lang="en-US" b="0" i="0" dirty="0">
                <a:solidFill>
                  <a:srgbClr val="0D405F"/>
                </a:solidFill>
                <a:effectLst/>
                <a:latin typeface="Inter"/>
              </a:rPr>
              <a:t>): Whether a household recycles and the type of intervention they receive are </a:t>
            </a:r>
            <a:r>
              <a:rPr lang="en-US" b="1" i="0" dirty="0">
                <a:solidFill>
                  <a:srgbClr val="0D405F"/>
                </a:solidFill>
                <a:effectLst/>
                <a:latin typeface="Inter"/>
              </a:rPr>
              <a:t>not related</a:t>
            </a:r>
            <a:r>
              <a:rPr lang="en-US" b="0" i="0" dirty="0">
                <a:solidFill>
                  <a:srgbClr val="0D405F"/>
                </a:solidFill>
                <a:effectLst/>
                <a:latin typeface="Inter"/>
              </a:rPr>
              <a:t> in the population; The proportion of households that recycle is </a:t>
            </a:r>
            <a:r>
              <a:rPr lang="en-US" b="1" i="0" dirty="0">
                <a:solidFill>
                  <a:srgbClr val="0D405F"/>
                </a:solidFill>
                <a:effectLst/>
                <a:latin typeface="Inter"/>
              </a:rPr>
              <a:t>the same</a:t>
            </a:r>
            <a:r>
              <a:rPr lang="en-US" b="0" i="0" dirty="0">
                <a:solidFill>
                  <a:srgbClr val="0D405F"/>
                </a:solidFill>
                <a:effectLst/>
                <a:latin typeface="Inter"/>
              </a:rPr>
              <a:t> for all interventions.</a:t>
            </a:r>
          </a:p>
          <a:p>
            <a:pPr marL="0" indent="0" algn="l">
              <a:buNone/>
            </a:pPr>
            <a:r>
              <a:rPr lang="en-US" b="0" i="0" dirty="0">
                <a:solidFill>
                  <a:srgbClr val="0D405F"/>
                </a:solidFill>
                <a:effectLst/>
                <a:latin typeface="Inter"/>
              </a:rPr>
              <a:t>Alternative hypothesis (</a:t>
            </a:r>
            <a:r>
              <a:rPr lang="en-US" b="0" i="1" dirty="0">
                <a:solidFill>
                  <a:srgbClr val="0D405F"/>
                </a:solidFill>
                <a:effectLst/>
                <a:latin typeface="Inter"/>
              </a:rPr>
              <a:t>H</a:t>
            </a:r>
            <a:r>
              <a:rPr lang="en-US" b="0" i="0" baseline="-25000" dirty="0">
                <a:solidFill>
                  <a:srgbClr val="0D405F"/>
                </a:solidFill>
                <a:effectLst/>
                <a:latin typeface="Inter"/>
              </a:rPr>
              <a:t>a</a:t>
            </a:r>
            <a:r>
              <a:rPr lang="en-US" b="0" i="0" dirty="0">
                <a:solidFill>
                  <a:srgbClr val="0D405F"/>
                </a:solidFill>
                <a:effectLst/>
                <a:latin typeface="Inter"/>
              </a:rPr>
              <a:t>):  Whether a household recycles and the type of intervention they receive are </a:t>
            </a:r>
            <a:r>
              <a:rPr lang="en-US" b="1" i="0" dirty="0">
                <a:solidFill>
                  <a:srgbClr val="0D405F"/>
                </a:solidFill>
                <a:effectLst/>
                <a:latin typeface="Inter"/>
              </a:rPr>
              <a:t>related</a:t>
            </a:r>
            <a:r>
              <a:rPr lang="en-US" b="0" i="0" dirty="0">
                <a:solidFill>
                  <a:srgbClr val="0D405F"/>
                </a:solidFill>
                <a:effectLst/>
                <a:latin typeface="Inter"/>
              </a:rPr>
              <a:t> in the population; The proportion of households that recycle is </a:t>
            </a:r>
            <a:r>
              <a:rPr lang="en-US" b="1" i="0" dirty="0">
                <a:solidFill>
                  <a:srgbClr val="0D405F"/>
                </a:solidFill>
                <a:effectLst/>
                <a:latin typeface="Inter"/>
              </a:rPr>
              <a:t>not the same</a:t>
            </a:r>
            <a:r>
              <a:rPr lang="en-US" b="0" i="0" dirty="0">
                <a:solidFill>
                  <a:srgbClr val="0D405F"/>
                </a:solidFill>
                <a:effectLst/>
                <a:latin typeface="Inter"/>
              </a:rPr>
              <a:t> for all interventions.</a:t>
            </a:r>
          </a:p>
          <a:p>
            <a:pPr marL="0" indent="0" algn="l">
              <a:buNone/>
            </a:pPr>
            <a:endParaRPr lang="en-US" b="0" i="0" dirty="0">
              <a:solidFill>
                <a:srgbClr val="0D405F"/>
              </a:solidFill>
              <a:effectLst/>
              <a:latin typeface="Inter"/>
            </a:endParaRPr>
          </a:p>
          <a:p>
            <a:pPr marL="0" indent="0">
              <a:buNone/>
            </a:pPr>
            <a:endParaRPr lang="en-IN" dirty="0"/>
          </a:p>
        </p:txBody>
      </p:sp>
    </p:spTree>
    <p:extLst>
      <p:ext uri="{BB962C8B-B14F-4D97-AF65-F5344CB8AC3E}">
        <p14:creationId xmlns:p14="http://schemas.microsoft.com/office/powerpoint/2010/main" val="42749167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349DA-542F-4FC3-894F-C94673F3EEF1}"/>
              </a:ext>
            </a:extLst>
          </p:cNvPr>
          <p:cNvSpPr>
            <a:spLocks noGrp="1"/>
          </p:cNvSpPr>
          <p:nvPr>
            <p:ph type="title"/>
          </p:nvPr>
        </p:nvSpPr>
        <p:spPr>
          <a:xfrm>
            <a:off x="726441" y="109186"/>
            <a:ext cx="10515600" cy="454025"/>
          </a:xfrm>
        </p:spPr>
        <p:txBody>
          <a:bodyPr>
            <a:normAutofit fontScale="90000"/>
          </a:bodyPr>
          <a:lstStyle/>
          <a:p>
            <a:r>
              <a:rPr lang="en-IN" dirty="0"/>
              <a:t>Chi-Square test of independence</a:t>
            </a:r>
          </a:p>
        </p:txBody>
      </p:sp>
      <p:sp>
        <p:nvSpPr>
          <p:cNvPr id="3" name="Content Placeholder 2">
            <a:extLst>
              <a:ext uri="{FF2B5EF4-FFF2-40B4-BE49-F238E27FC236}">
                <a16:creationId xmlns:a16="http://schemas.microsoft.com/office/drawing/2014/main" id="{C1E4974F-2D7C-4E66-8338-295F0E500C36}"/>
              </a:ext>
            </a:extLst>
          </p:cNvPr>
          <p:cNvSpPr>
            <a:spLocks noGrp="1"/>
          </p:cNvSpPr>
          <p:nvPr>
            <p:ph idx="1"/>
          </p:nvPr>
        </p:nvSpPr>
        <p:spPr>
          <a:xfrm>
            <a:off x="838200" y="563212"/>
            <a:ext cx="10515600" cy="5613752"/>
          </a:xfrm>
        </p:spPr>
        <p:txBody>
          <a:bodyPr>
            <a:normAutofit/>
          </a:bodyPr>
          <a:lstStyle/>
          <a:p>
            <a:pPr marL="0" indent="0" algn="l">
              <a:buNone/>
            </a:pPr>
            <a:r>
              <a:rPr lang="en-US" sz="1600" b="1" i="0" dirty="0">
                <a:solidFill>
                  <a:srgbClr val="1B2B68"/>
                </a:solidFill>
                <a:effectLst/>
                <a:latin typeface="Gilmer"/>
              </a:rPr>
              <a:t>Expected values</a:t>
            </a:r>
          </a:p>
          <a:p>
            <a:pPr algn="l"/>
            <a:r>
              <a:rPr lang="en-US" sz="1600" b="0" i="0" dirty="0">
                <a:solidFill>
                  <a:srgbClr val="0D405F"/>
                </a:solidFill>
                <a:effectLst/>
                <a:latin typeface="Inter"/>
              </a:rPr>
              <a:t>A chi-square test of independence works by comparing the observed and the expected frequencies. The expected frequencies are such that the proportions of one variable are the same for all values of the other variable.</a:t>
            </a:r>
          </a:p>
          <a:p>
            <a:pPr algn="l"/>
            <a:r>
              <a:rPr lang="en-US" sz="1600" b="0" i="0" dirty="0">
                <a:solidFill>
                  <a:srgbClr val="0D405F"/>
                </a:solidFill>
                <a:effectLst/>
                <a:latin typeface="Inter"/>
              </a:rPr>
              <a:t>You can calculate the expected frequencies using the contingency table. The expected frequency for row </a:t>
            </a:r>
            <a:r>
              <a:rPr lang="en-US" sz="1600" b="0" i="1" dirty="0">
                <a:solidFill>
                  <a:srgbClr val="0D405F"/>
                </a:solidFill>
                <a:effectLst/>
                <a:latin typeface="Inter"/>
              </a:rPr>
              <a:t>r </a:t>
            </a:r>
            <a:r>
              <a:rPr lang="en-US" sz="1600" b="0" i="0" dirty="0">
                <a:solidFill>
                  <a:srgbClr val="0D405F"/>
                </a:solidFill>
                <a:effectLst/>
                <a:latin typeface="Inter"/>
              </a:rPr>
              <a:t>and column </a:t>
            </a:r>
            <a:r>
              <a:rPr lang="en-US" sz="1600" b="0" i="1" dirty="0">
                <a:solidFill>
                  <a:srgbClr val="0D405F"/>
                </a:solidFill>
                <a:effectLst/>
                <a:latin typeface="Inter"/>
              </a:rPr>
              <a:t>c</a:t>
            </a:r>
            <a:r>
              <a:rPr lang="en-US" sz="1600" b="0" i="0" dirty="0">
                <a:solidFill>
                  <a:srgbClr val="0D405F"/>
                </a:solidFill>
                <a:effectLst/>
                <a:latin typeface="Inter"/>
              </a:rPr>
              <a:t> is:</a:t>
            </a:r>
          </a:p>
          <a:p>
            <a:pPr marL="0" indent="0" algn="l">
              <a:buNone/>
            </a:pPr>
            <a:endParaRPr lang="en-US" b="0" i="0" dirty="0">
              <a:solidFill>
                <a:srgbClr val="0D405F"/>
              </a:solidFill>
              <a:effectLst/>
              <a:latin typeface="Inter"/>
            </a:endParaRPr>
          </a:p>
          <a:p>
            <a:pPr marL="0" indent="0">
              <a:buNone/>
            </a:pPr>
            <a:endParaRPr lang="en-IN" dirty="0"/>
          </a:p>
        </p:txBody>
      </p:sp>
      <p:pic>
        <p:nvPicPr>
          <p:cNvPr id="7" name="Picture 6">
            <a:extLst>
              <a:ext uri="{FF2B5EF4-FFF2-40B4-BE49-F238E27FC236}">
                <a16:creationId xmlns:a16="http://schemas.microsoft.com/office/drawing/2014/main" id="{5EB5C8BF-EF6F-41A7-AF71-59D4EED01E95}"/>
              </a:ext>
            </a:extLst>
          </p:cNvPr>
          <p:cNvPicPr>
            <a:picLocks noChangeAspect="1"/>
          </p:cNvPicPr>
          <p:nvPr/>
        </p:nvPicPr>
        <p:blipFill>
          <a:blip r:embed="rId2"/>
          <a:stretch>
            <a:fillRect/>
          </a:stretch>
        </p:blipFill>
        <p:spPr>
          <a:xfrm>
            <a:off x="726442" y="1774893"/>
            <a:ext cx="7105330" cy="1654107"/>
          </a:xfrm>
          <a:prstGeom prst="rect">
            <a:avLst/>
          </a:prstGeom>
        </p:spPr>
      </p:pic>
      <p:pic>
        <p:nvPicPr>
          <p:cNvPr id="9" name="Picture 8">
            <a:extLst>
              <a:ext uri="{FF2B5EF4-FFF2-40B4-BE49-F238E27FC236}">
                <a16:creationId xmlns:a16="http://schemas.microsoft.com/office/drawing/2014/main" id="{277291F7-DCF7-4A55-BC35-C881C4CCC02E}"/>
              </a:ext>
            </a:extLst>
          </p:cNvPr>
          <p:cNvPicPr>
            <a:picLocks noChangeAspect="1"/>
          </p:cNvPicPr>
          <p:nvPr/>
        </p:nvPicPr>
        <p:blipFill>
          <a:blip r:embed="rId3"/>
          <a:stretch>
            <a:fillRect/>
          </a:stretch>
        </p:blipFill>
        <p:spPr>
          <a:xfrm>
            <a:off x="477520" y="3555999"/>
            <a:ext cx="7354252" cy="3078231"/>
          </a:xfrm>
          <a:prstGeom prst="rect">
            <a:avLst/>
          </a:prstGeom>
        </p:spPr>
      </p:pic>
    </p:spTree>
    <p:extLst>
      <p:ext uri="{BB962C8B-B14F-4D97-AF65-F5344CB8AC3E}">
        <p14:creationId xmlns:p14="http://schemas.microsoft.com/office/powerpoint/2010/main" val="28394446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349DA-542F-4FC3-894F-C94673F3EEF1}"/>
              </a:ext>
            </a:extLst>
          </p:cNvPr>
          <p:cNvSpPr>
            <a:spLocks noGrp="1"/>
          </p:cNvSpPr>
          <p:nvPr>
            <p:ph type="title"/>
          </p:nvPr>
        </p:nvSpPr>
        <p:spPr>
          <a:xfrm>
            <a:off x="726441" y="109186"/>
            <a:ext cx="10515600" cy="454025"/>
          </a:xfrm>
        </p:spPr>
        <p:txBody>
          <a:bodyPr>
            <a:normAutofit fontScale="90000"/>
          </a:bodyPr>
          <a:lstStyle/>
          <a:p>
            <a:r>
              <a:rPr lang="en-IN" dirty="0"/>
              <a:t>Chi-Square test of independence</a:t>
            </a:r>
          </a:p>
        </p:txBody>
      </p:sp>
      <p:sp>
        <p:nvSpPr>
          <p:cNvPr id="3" name="Content Placeholder 2">
            <a:extLst>
              <a:ext uri="{FF2B5EF4-FFF2-40B4-BE49-F238E27FC236}">
                <a16:creationId xmlns:a16="http://schemas.microsoft.com/office/drawing/2014/main" id="{C1E4974F-2D7C-4E66-8338-295F0E500C36}"/>
              </a:ext>
            </a:extLst>
          </p:cNvPr>
          <p:cNvSpPr>
            <a:spLocks noGrp="1"/>
          </p:cNvSpPr>
          <p:nvPr>
            <p:ph idx="1"/>
          </p:nvPr>
        </p:nvSpPr>
        <p:spPr>
          <a:xfrm>
            <a:off x="838200" y="563212"/>
            <a:ext cx="10515600" cy="5613752"/>
          </a:xfrm>
        </p:spPr>
        <p:txBody>
          <a:bodyPr>
            <a:normAutofit/>
          </a:bodyPr>
          <a:lstStyle/>
          <a:p>
            <a:pPr marL="0" indent="0" algn="l">
              <a:buNone/>
            </a:pPr>
            <a:endParaRPr lang="en-US" b="0" i="0" dirty="0">
              <a:solidFill>
                <a:srgbClr val="0D405F"/>
              </a:solidFill>
              <a:effectLst/>
              <a:latin typeface="Inter"/>
            </a:endParaRPr>
          </a:p>
          <a:p>
            <a:pPr marL="0" indent="0">
              <a:buNone/>
            </a:pPr>
            <a:endParaRPr lang="en-IN" dirty="0"/>
          </a:p>
        </p:txBody>
      </p:sp>
      <p:pic>
        <p:nvPicPr>
          <p:cNvPr id="8" name="Picture 7">
            <a:extLst>
              <a:ext uri="{FF2B5EF4-FFF2-40B4-BE49-F238E27FC236}">
                <a16:creationId xmlns:a16="http://schemas.microsoft.com/office/drawing/2014/main" id="{AA949257-3873-47F8-8C1D-351F8B855562}"/>
              </a:ext>
            </a:extLst>
          </p:cNvPr>
          <p:cNvPicPr>
            <a:picLocks noChangeAspect="1"/>
          </p:cNvPicPr>
          <p:nvPr/>
        </p:nvPicPr>
        <p:blipFill>
          <a:blip r:embed="rId2"/>
          <a:stretch>
            <a:fillRect/>
          </a:stretch>
        </p:blipFill>
        <p:spPr>
          <a:xfrm>
            <a:off x="871538" y="666750"/>
            <a:ext cx="4907392" cy="3343274"/>
          </a:xfrm>
          <a:prstGeom prst="rect">
            <a:avLst/>
          </a:prstGeom>
        </p:spPr>
      </p:pic>
      <p:pic>
        <p:nvPicPr>
          <p:cNvPr id="11" name="Picture 10">
            <a:extLst>
              <a:ext uri="{FF2B5EF4-FFF2-40B4-BE49-F238E27FC236}">
                <a16:creationId xmlns:a16="http://schemas.microsoft.com/office/drawing/2014/main" id="{A3ADFF22-5054-4A23-B89B-D68B65F7DAB2}"/>
              </a:ext>
            </a:extLst>
          </p:cNvPr>
          <p:cNvPicPr>
            <a:picLocks noChangeAspect="1"/>
          </p:cNvPicPr>
          <p:nvPr/>
        </p:nvPicPr>
        <p:blipFill>
          <a:blip r:embed="rId3"/>
          <a:stretch>
            <a:fillRect/>
          </a:stretch>
        </p:blipFill>
        <p:spPr>
          <a:xfrm>
            <a:off x="726441" y="4010025"/>
            <a:ext cx="5052489" cy="2181225"/>
          </a:xfrm>
          <a:prstGeom prst="rect">
            <a:avLst/>
          </a:prstGeom>
        </p:spPr>
      </p:pic>
      <p:pic>
        <p:nvPicPr>
          <p:cNvPr id="13" name="Picture 12">
            <a:extLst>
              <a:ext uri="{FF2B5EF4-FFF2-40B4-BE49-F238E27FC236}">
                <a16:creationId xmlns:a16="http://schemas.microsoft.com/office/drawing/2014/main" id="{80191644-01B9-49D4-9914-BAA54995C31D}"/>
              </a:ext>
            </a:extLst>
          </p:cNvPr>
          <p:cNvPicPr>
            <a:picLocks noChangeAspect="1"/>
          </p:cNvPicPr>
          <p:nvPr/>
        </p:nvPicPr>
        <p:blipFill>
          <a:blip r:embed="rId4"/>
          <a:stretch>
            <a:fillRect/>
          </a:stretch>
        </p:blipFill>
        <p:spPr>
          <a:xfrm>
            <a:off x="6413072" y="1038225"/>
            <a:ext cx="5026025" cy="5153025"/>
          </a:xfrm>
          <a:prstGeom prst="rect">
            <a:avLst/>
          </a:prstGeom>
        </p:spPr>
      </p:pic>
    </p:spTree>
    <p:extLst>
      <p:ext uri="{BB962C8B-B14F-4D97-AF65-F5344CB8AC3E}">
        <p14:creationId xmlns:p14="http://schemas.microsoft.com/office/powerpoint/2010/main" val="2139078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FD2902-50EF-4030-9608-8FDB739EDF23}"/>
              </a:ext>
            </a:extLst>
          </p:cNvPr>
          <p:cNvSpPr>
            <a:spLocks noGrp="1"/>
          </p:cNvSpPr>
          <p:nvPr>
            <p:ph type="title"/>
          </p:nvPr>
        </p:nvSpPr>
        <p:spPr>
          <a:xfrm>
            <a:off x="838200" y="681036"/>
            <a:ext cx="10515600" cy="319089"/>
          </a:xfrm>
        </p:spPr>
        <p:txBody>
          <a:bodyPr>
            <a:normAutofit fontScale="90000"/>
          </a:bodyPr>
          <a:lstStyle/>
          <a:p>
            <a:r>
              <a:rPr lang="en-IN" b="1" i="0">
                <a:solidFill>
                  <a:srgbClr val="000000"/>
                </a:solidFill>
                <a:effectLst/>
                <a:latin typeface="Untitled Sans"/>
              </a:rPr>
              <a:t>Coefficient of Skewness</a:t>
            </a:r>
            <a:br>
              <a:rPr lang="en-IN" b="1" i="0">
                <a:solidFill>
                  <a:srgbClr val="000000"/>
                </a:solidFill>
                <a:effectLst/>
                <a:latin typeface="Untitled Sans"/>
              </a:rPr>
            </a:br>
            <a:endParaRPr lang="en-IN" dirty="0"/>
          </a:p>
        </p:txBody>
      </p:sp>
      <p:sp>
        <p:nvSpPr>
          <p:cNvPr id="4" name="Content Placeholder 3">
            <a:extLst>
              <a:ext uri="{FF2B5EF4-FFF2-40B4-BE49-F238E27FC236}">
                <a16:creationId xmlns:a16="http://schemas.microsoft.com/office/drawing/2014/main" id="{F333130F-576E-4EA6-A13A-878B73F1F2AB}"/>
              </a:ext>
            </a:extLst>
          </p:cNvPr>
          <p:cNvSpPr>
            <a:spLocks noGrp="1"/>
          </p:cNvSpPr>
          <p:nvPr>
            <p:ph idx="1"/>
          </p:nvPr>
        </p:nvSpPr>
        <p:spPr>
          <a:xfrm>
            <a:off x="838200" y="1000125"/>
            <a:ext cx="10515600" cy="5176838"/>
          </a:xfrm>
        </p:spPr>
        <p:txBody>
          <a:bodyPr>
            <a:normAutofit fontScale="77500" lnSpcReduction="20000"/>
          </a:bodyPr>
          <a:lstStyle/>
          <a:p>
            <a:pPr marL="0" indent="0" algn="l" fontAlgn="base">
              <a:buNone/>
            </a:pPr>
            <a:r>
              <a:rPr lang="en-US" b="0" i="0" dirty="0">
                <a:solidFill>
                  <a:srgbClr val="333333"/>
                </a:solidFill>
                <a:effectLst/>
                <a:latin typeface="Untitled Sans"/>
              </a:rPr>
              <a:t>Coefficient of skewness is one way to measure the skewness of a distribution. The coefficient of skewness can be defined as a measure that is used to determine the strength and direction of the </a:t>
            </a:r>
            <a:r>
              <a:rPr lang="en-US" b="0" i="0" u="none" strike="noStrike" dirty="0">
                <a:solidFill>
                  <a:srgbClr val="01A5F2"/>
                </a:solidFill>
                <a:effectLst/>
                <a:latin typeface="Untitled Sans"/>
                <a:hlinkClick r:id="rId2"/>
              </a:rPr>
              <a:t>skewness</a:t>
            </a:r>
            <a:r>
              <a:rPr lang="en-US" b="0" i="0" dirty="0">
                <a:solidFill>
                  <a:srgbClr val="333333"/>
                </a:solidFill>
                <a:effectLst/>
                <a:latin typeface="Untitled Sans"/>
              </a:rPr>
              <a:t> of a sample distribution by using </a:t>
            </a:r>
            <a:r>
              <a:rPr lang="en-US" b="0" i="0" u="none" strike="noStrike" dirty="0">
                <a:solidFill>
                  <a:srgbClr val="01A5F2"/>
                </a:solidFill>
                <a:effectLst/>
                <a:latin typeface="Untitled Sans"/>
                <a:hlinkClick r:id="rId3"/>
              </a:rPr>
              <a:t>descriptive statistics</a:t>
            </a:r>
            <a:r>
              <a:rPr lang="en-US" b="0" i="0" dirty="0">
                <a:solidFill>
                  <a:srgbClr val="333333"/>
                </a:solidFill>
                <a:effectLst/>
                <a:latin typeface="Untitled Sans"/>
              </a:rPr>
              <a:t> such as the </a:t>
            </a:r>
            <a:r>
              <a:rPr lang="en-US" b="0" i="0" u="none" strike="noStrike" dirty="0">
                <a:solidFill>
                  <a:srgbClr val="01A5F2"/>
                </a:solidFill>
                <a:effectLst/>
                <a:latin typeface="Untitled Sans"/>
                <a:hlinkClick r:id="rId4"/>
              </a:rPr>
              <a:t>mean, median, or mode</a:t>
            </a:r>
            <a:r>
              <a:rPr lang="en-US" b="0" i="0" dirty="0">
                <a:solidFill>
                  <a:srgbClr val="333333"/>
                </a:solidFill>
                <a:effectLst/>
                <a:latin typeface="Untitled Sans"/>
              </a:rPr>
              <a:t>. If the curve of a normal distribution is distorted towards the left or right then it is known as a skewed distribution. The most important measure of skewness is the coefficient of skewness that was given by Karl Pearson. It is also known as Pearson's coefficient of skewness. </a:t>
            </a:r>
          </a:p>
          <a:p>
            <a:pPr marL="0" indent="0" algn="l" fontAlgn="base">
              <a:buNone/>
            </a:pPr>
            <a:r>
              <a:rPr lang="en-US" b="1" i="0" dirty="0">
                <a:solidFill>
                  <a:srgbClr val="000000"/>
                </a:solidFill>
                <a:effectLst/>
                <a:latin typeface="Untitled Sans"/>
              </a:rPr>
              <a:t>Coefficient of Skewness Interpretation</a:t>
            </a:r>
          </a:p>
          <a:p>
            <a:pPr marL="0" indent="0" algn="l" fontAlgn="base">
              <a:buNone/>
            </a:pPr>
            <a:r>
              <a:rPr lang="en-US" b="0" i="0" dirty="0">
                <a:solidFill>
                  <a:srgbClr val="333333"/>
                </a:solidFill>
                <a:effectLst/>
                <a:latin typeface="Untitled Sans"/>
              </a:rPr>
              <a:t>Depending upon the value of the coefficient of skewness, the following inferences can be drawn about a distribution.</a:t>
            </a:r>
          </a:p>
          <a:p>
            <a:pPr algn="l" fontAlgn="base">
              <a:buFont typeface="Arial" panose="020B0604020202020204" pitchFamily="34" charset="0"/>
              <a:buChar char="•"/>
            </a:pPr>
            <a:r>
              <a:rPr lang="en-US" b="0" i="0" dirty="0">
                <a:solidFill>
                  <a:srgbClr val="333333"/>
                </a:solidFill>
                <a:effectLst/>
                <a:latin typeface="inherit"/>
              </a:rPr>
              <a:t>If the mean exceeds the mode and median (Mode &lt; Median &lt; Mean) then the distribution is positively skewed. In other words, if the coefficient of skewness is positive then the distribution is skewed to the right.</a:t>
            </a:r>
          </a:p>
          <a:p>
            <a:pPr algn="l" fontAlgn="base">
              <a:buFont typeface="Arial" panose="020B0604020202020204" pitchFamily="34" charset="0"/>
              <a:buChar char="•"/>
            </a:pPr>
            <a:r>
              <a:rPr lang="en-US" b="0" i="0" dirty="0">
                <a:solidFill>
                  <a:srgbClr val="333333"/>
                </a:solidFill>
                <a:effectLst/>
                <a:latin typeface="inherit"/>
              </a:rPr>
              <a:t>If the mode exceeds the median and mean (Mean &lt; Median &lt; Mode) then the distribution is negatively skewed. Thus, the coefficient of skewness will be negative and the distribution will be skewed to the left.</a:t>
            </a:r>
          </a:p>
          <a:p>
            <a:pPr algn="l" fontAlgn="base">
              <a:buFont typeface="Arial" panose="020B0604020202020204" pitchFamily="34" charset="0"/>
              <a:buChar char="•"/>
            </a:pPr>
            <a:r>
              <a:rPr lang="en-US" b="0" i="0" dirty="0">
                <a:solidFill>
                  <a:srgbClr val="333333"/>
                </a:solidFill>
                <a:effectLst/>
                <a:latin typeface="inherit"/>
              </a:rPr>
              <a:t>If the value of the mean, median, and mode are equal then the distribution is a </a:t>
            </a:r>
            <a:r>
              <a:rPr lang="en-US" b="0" i="0" u="none" strike="noStrike" dirty="0">
                <a:solidFill>
                  <a:srgbClr val="01A5F2"/>
                </a:solidFill>
                <a:effectLst/>
                <a:latin typeface="Untitled Sans"/>
                <a:hlinkClick r:id="rId5"/>
              </a:rPr>
              <a:t>normal distribution</a:t>
            </a:r>
            <a:r>
              <a:rPr lang="en-US" b="0" i="0" dirty="0">
                <a:solidFill>
                  <a:srgbClr val="333333"/>
                </a:solidFill>
                <a:effectLst/>
                <a:latin typeface="inherit"/>
              </a:rPr>
              <a:t> and the coefficient of skewness will be 0.</a:t>
            </a:r>
          </a:p>
          <a:p>
            <a:pPr marL="0" indent="0" algn="l" fontAlgn="base">
              <a:buNone/>
            </a:pPr>
            <a:endParaRPr lang="en-US" b="0" i="0" dirty="0">
              <a:solidFill>
                <a:srgbClr val="333333"/>
              </a:solidFill>
              <a:effectLst/>
              <a:latin typeface="Untitled Sans"/>
            </a:endParaRPr>
          </a:p>
          <a:p>
            <a:pPr marL="0" indent="0">
              <a:buNone/>
            </a:pPr>
            <a:endParaRPr lang="en-IN" dirty="0"/>
          </a:p>
        </p:txBody>
      </p:sp>
    </p:spTree>
    <p:extLst>
      <p:ext uri="{BB962C8B-B14F-4D97-AF65-F5344CB8AC3E}">
        <p14:creationId xmlns:p14="http://schemas.microsoft.com/office/powerpoint/2010/main" val="346160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349DA-542F-4FC3-894F-C94673F3EEF1}"/>
              </a:ext>
            </a:extLst>
          </p:cNvPr>
          <p:cNvSpPr>
            <a:spLocks noGrp="1"/>
          </p:cNvSpPr>
          <p:nvPr>
            <p:ph type="title"/>
          </p:nvPr>
        </p:nvSpPr>
        <p:spPr>
          <a:xfrm>
            <a:off x="726441" y="109186"/>
            <a:ext cx="10515600" cy="454025"/>
          </a:xfrm>
        </p:spPr>
        <p:txBody>
          <a:bodyPr>
            <a:normAutofit fontScale="90000"/>
          </a:bodyPr>
          <a:lstStyle/>
          <a:p>
            <a:r>
              <a:rPr lang="en-IN" dirty="0"/>
              <a:t>Chi-Square test of independence</a:t>
            </a:r>
          </a:p>
        </p:txBody>
      </p:sp>
      <p:sp>
        <p:nvSpPr>
          <p:cNvPr id="3" name="Content Placeholder 2">
            <a:extLst>
              <a:ext uri="{FF2B5EF4-FFF2-40B4-BE49-F238E27FC236}">
                <a16:creationId xmlns:a16="http://schemas.microsoft.com/office/drawing/2014/main" id="{C1E4974F-2D7C-4E66-8338-295F0E500C36}"/>
              </a:ext>
            </a:extLst>
          </p:cNvPr>
          <p:cNvSpPr>
            <a:spLocks noGrp="1"/>
          </p:cNvSpPr>
          <p:nvPr>
            <p:ph idx="1"/>
          </p:nvPr>
        </p:nvSpPr>
        <p:spPr>
          <a:xfrm>
            <a:off x="838200" y="563212"/>
            <a:ext cx="10515600" cy="5613752"/>
          </a:xfrm>
        </p:spPr>
        <p:txBody>
          <a:bodyPr>
            <a:normAutofit/>
          </a:bodyPr>
          <a:lstStyle/>
          <a:p>
            <a:pPr marL="0" indent="0" algn="l">
              <a:buNone/>
            </a:pPr>
            <a:endParaRPr lang="en-US" b="0" i="0" dirty="0">
              <a:solidFill>
                <a:srgbClr val="0D405F"/>
              </a:solidFill>
              <a:effectLst/>
              <a:latin typeface="Inter"/>
            </a:endParaRPr>
          </a:p>
          <a:p>
            <a:pPr marL="0" indent="0">
              <a:buNone/>
            </a:pPr>
            <a:endParaRPr lang="en-IN" dirty="0"/>
          </a:p>
        </p:txBody>
      </p:sp>
      <p:pic>
        <p:nvPicPr>
          <p:cNvPr id="5" name="Picture 4">
            <a:extLst>
              <a:ext uri="{FF2B5EF4-FFF2-40B4-BE49-F238E27FC236}">
                <a16:creationId xmlns:a16="http://schemas.microsoft.com/office/drawing/2014/main" id="{4EDC3648-E809-4E50-B72A-224160245C13}"/>
              </a:ext>
            </a:extLst>
          </p:cNvPr>
          <p:cNvPicPr>
            <a:picLocks noChangeAspect="1"/>
          </p:cNvPicPr>
          <p:nvPr/>
        </p:nvPicPr>
        <p:blipFill>
          <a:blip r:embed="rId2"/>
          <a:stretch>
            <a:fillRect/>
          </a:stretch>
        </p:blipFill>
        <p:spPr>
          <a:xfrm>
            <a:off x="243840" y="1047909"/>
            <a:ext cx="5943600" cy="4762182"/>
          </a:xfrm>
          <a:prstGeom prst="rect">
            <a:avLst/>
          </a:prstGeom>
        </p:spPr>
      </p:pic>
      <p:pic>
        <p:nvPicPr>
          <p:cNvPr id="7" name="Picture 6">
            <a:extLst>
              <a:ext uri="{FF2B5EF4-FFF2-40B4-BE49-F238E27FC236}">
                <a16:creationId xmlns:a16="http://schemas.microsoft.com/office/drawing/2014/main" id="{2A9F2C94-3348-4E1E-9D0D-B5B46190FA75}"/>
              </a:ext>
            </a:extLst>
          </p:cNvPr>
          <p:cNvPicPr>
            <a:picLocks noChangeAspect="1"/>
          </p:cNvPicPr>
          <p:nvPr/>
        </p:nvPicPr>
        <p:blipFill>
          <a:blip r:embed="rId3"/>
          <a:stretch>
            <a:fillRect/>
          </a:stretch>
        </p:blipFill>
        <p:spPr>
          <a:xfrm>
            <a:off x="6299198" y="1148080"/>
            <a:ext cx="5892802" cy="4762182"/>
          </a:xfrm>
          <a:prstGeom prst="rect">
            <a:avLst/>
          </a:prstGeom>
        </p:spPr>
      </p:pic>
    </p:spTree>
    <p:extLst>
      <p:ext uri="{BB962C8B-B14F-4D97-AF65-F5344CB8AC3E}">
        <p14:creationId xmlns:p14="http://schemas.microsoft.com/office/powerpoint/2010/main" val="5514325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349DA-542F-4FC3-894F-C94673F3EEF1}"/>
              </a:ext>
            </a:extLst>
          </p:cNvPr>
          <p:cNvSpPr>
            <a:spLocks noGrp="1"/>
          </p:cNvSpPr>
          <p:nvPr>
            <p:ph type="title"/>
          </p:nvPr>
        </p:nvSpPr>
        <p:spPr>
          <a:xfrm>
            <a:off x="726441" y="109186"/>
            <a:ext cx="10515600" cy="454025"/>
          </a:xfrm>
        </p:spPr>
        <p:txBody>
          <a:bodyPr>
            <a:normAutofit fontScale="90000"/>
          </a:bodyPr>
          <a:lstStyle/>
          <a:p>
            <a:r>
              <a:rPr lang="en-IN" dirty="0"/>
              <a:t>Chi-Square test of independence</a:t>
            </a:r>
          </a:p>
        </p:txBody>
      </p:sp>
      <p:sp>
        <p:nvSpPr>
          <p:cNvPr id="3" name="Content Placeholder 2">
            <a:extLst>
              <a:ext uri="{FF2B5EF4-FFF2-40B4-BE49-F238E27FC236}">
                <a16:creationId xmlns:a16="http://schemas.microsoft.com/office/drawing/2014/main" id="{C1E4974F-2D7C-4E66-8338-295F0E500C36}"/>
              </a:ext>
            </a:extLst>
          </p:cNvPr>
          <p:cNvSpPr>
            <a:spLocks noGrp="1"/>
          </p:cNvSpPr>
          <p:nvPr>
            <p:ph idx="1"/>
          </p:nvPr>
        </p:nvSpPr>
        <p:spPr>
          <a:xfrm>
            <a:off x="838200" y="563212"/>
            <a:ext cx="10515600" cy="5613752"/>
          </a:xfrm>
        </p:spPr>
        <p:txBody>
          <a:bodyPr>
            <a:normAutofit/>
          </a:bodyPr>
          <a:lstStyle/>
          <a:p>
            <a:pPr marL="0" indent="0" algn="l">
              <a:buNone/>
            </a:pPr>
            <a:endParaRPr lang="en-US" b="0" i="0" dirty="0">
              <a:solidFill>
                <a:srgbClr val="0D405F"/>
              </a:solidFill>
              <a:effectLst/>
              <a:latin typeface="Inter"/>
            </a:endParaRPr>
          </a:p>
          <a:p>
            <a:pPr marL="0" indent="0">
              <a:buNone/>
            </a:pPr>
            <a:endParaRPr lang="en-IN" dirty="0"/>
          </a:p>
        </p:txBody>
      </p:sp>
      <p:pic>
        <p:nvPicPr>
          <p:cNvPr id="6" name="Picture 5">
            <a:extLst>
              <a:ext uri="{FF2B5EF4-FFF2-40B4-BE49-F238E27FC236}">
                <a16:creationId xmlns:a16="http://schemas.microsoft.com/office/drawing/2014/main" id="{8D2FB2D9-4F5B-46A0-9E63-2822699715F5}"/>
              </a:ext>
            </a:extLst>
          </p:cNvPr>
          <p:cNvPicPr>
            <a:picLocks noChangeAspect="1"/>
          </p:cNvPicPr>
          <p:nvPr/>
        </p:nvPicPr>
        <p:blipFill>
          <a:blip r:embed="rId2"/>
          <a:stretch>
            <a:fillRect/>
          </a:stretch>
        </p:blipFill>
        <p:spPr>
          <a:xfrm>
            <a:off x="284480" y="509587"/>
            <a:ext cx="6065520" cy="4732973"/>
          </a:xfrm>
          <a:prstGeom prst="rect">
            <a:avLst/>
          </a:prstGeom>
        </p:spPr>
      </p:pic>
      <p:pic>
        <p:nvPicPr>
          <p:cNvPr id="9" name="Picture 8">
            <a:extLst>
              <a:ext uri="{FF2B5EF4-FFF2-40B4-BE49-F238E27FC236}">
                <a16:creationId xmlns:a16="http://schemas.microsoft.com/office/drawing/2014/main" id="{02B03263-AA18-4002-B190-41D2F9B4F8EA}"/>
              </a:ext>
            </a:extLst>
          </p:cNvPr>
          <p:cNvPicPr>
            <a:picLocks noChangeAspect="1"/>
          </p:cNvPicPr>
          <p:nvPr/>
        </p:nvPicPr>
        <p:blipFill>
          <a:blip r:embed="rId3"/>
          <a:stretch>
            <a:fillRect/>
          </a:stretch>
        </p:blipFill>
        <p:spPr>
          <a:xfrm>
            <a:off x="284481" y="5242560"/>
            <a:ext cx="6065519" cy="1506254"/>
          </a:xfrm>
          <a:prstGeom prst="rect">
            <a:avLst/>
          </a:prstGeom>
        </p:spPr>
      </p:pic>
      <p:pic>
        <p:nvPicPr>
          <p:cNvPr id="11" name="Picture 10">
            <a:extLst>
              <a:ext uri="{FF2B5EF4-FFF2-40B4-BE49-F238E27FC236}">
                <a16:creationId xmlns:a16="http://schemas.microsoft.com/office/drawing/2014/main" id="{83376229-B6DC-496C-9FEB-A613029CE508}"/>
              </a:ext>
            </a:extLst>
          </p:cNvPr>
          <p:cNvPicPr>
            <a:picLocks noChangeAspect="1"/>
          </p:cNvPicPr>
          <p:nvPr/>
        </p:nvPicPr>
        <p:blipFill>
          <a:blip r:embed="rId4"/>
          <a:stretch>
            <a:fillRect/>
          </a:stretch>
        </p:blipFill>
        <p:spPr>
          <a:xfrm>
            <a:off x="6461759" y="1444942"/>
            <a:ext cx="5445760" cy="3114675"/>
          </a:xfrm>
          <a:prstGeom prst="rect">
            <a:avLst/>
          </a:prstGeom>
        </p:spPr>
      </p:pic>
    </p:spTree>
    <p:extLst>
      <p:ext uri="{BB962C8B-B14F-4D97-AF65-F5344CB8AC3E}">
        <p14:creationId xmlns:p14="http://schemas.microsoft.com/office/powerpoint/2010/main" val="36958464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349DA-542F-4FC3-894F-C94673F3EEF1}"/>
              </a:ext>
            </a:extLst>
          </p:cNvPr>
          <p:cNvSpPr>
            <a:spLocks noGrp="1"/>
          </p:cNvSpPr>
          <p:nvPr>
            <p:ph type="title"/>
          </p:nvPr>
        </p:nvSpPr>
        <p:spPr>
          <a:xfrm>
            <a:off x="726441" y="109186"/>
            <a:ext cx="10515600" cy="454025"/>
          </a:xfrm>
        </p:spPr>
        <p:txBody>
          <a:bodyPr>
            <a:normAutofit fontScale="90000"/>
          </a:bodyPr>
          <a:lstStyle/>
          <a:p>
            <a:r>
              <a:rPr lang="en-IN" dirty="0"/>
              <a:t>Chi-Square test of independence</a:t>
            </a:r>
          </a:p>
        </p:txBody>
      </p:sp>
      <p:sp>
        <p:nvSpPr>
          <p:cNvPr id="3" name="Content Placeholder 2">
            <a:extLst>
              <a:ext uri="{FF2B5EF4-FFF2-40B4-BE49-F238E27FC236}">
                <a16:creationId xmlns:a16="http://schemas.microsoft.com/office/drawing/2014/main" id="{C1E4974F-2D7C-4E66-8338-295F0E500C36}"/>
              </a:ext>
            </a:extLst>
          </p:cNvPr>
          <p:cNvSpPr>
            <a:spLocks noGrp="1"/>
          </p:cNvSpPr>
          <p:nvPr>
            <p:ph idx="1"/>
          </p:nvPr>
        </p:nvSpPr>
        <p:spPr>
          <a:xfrm>
            <a:off x="838200" y="563212"/>
            <a:ext cx="10515600" cy="5613752"/>
          </a:xfrm>
        </p:spPr>
        <p:txBody>
          <a:bodyPr>
            <a:normAutofit/>
          </a:bodyPr>
          <a:lstStyle/>
          <a:p>
            <a:pPr marL="0" indent="0" algn="l">
              <a:buNone/>
            </a:pPr>
            <a:endParaRPr lang="en-US" sz="1800" b="0" i="0" dirty="0">
              <a:solidFill>
                <a:srgbClr val="0D405F"/>
              </a:solidFill>
              <a:effectLst/>
              <a:latin typeface="Inter"/>
            </a:endParaRPr>
          </a:p>
          <a:p>
            <a:pPr marL="0" indent="0" algn="l">
              <a:buNone/>
            </a:pPr>
            <a:r>
              <a:rPr lang="en-US" sz="1800" b="1" i="0" dirty="0">
                <a:solidFill>
                  <a:srgbClr val="1B2B68"/>
                </a:solidFill>
                <a:effectLst/>
                <a:latin typeface="Gilmer"/>
              </a:rPr>
              <a:t>How to perform the chi-square test of independence</a:t>
            </a:r>
          </a:p>
          <a:p>
            <a:pPr marL="0" indent="0" algn="l">
              <a:buNone/>
            </a:pPr>
            <a:r>
              <a:rPr lang="en-US" sz="1800" b="0" i="0" dirty="0">
                <a:solidFill>
                  <a:srgbClr val="0D405F"/>
                </a:solidFill>
                <a:effectLst/>
                <a:latin typeface="Inter"/>
              </a:rPr>
              <a:t>If the test statistic is big enough then you should conclude that the observed frequencies are not what you’d expect if the variables are unrelated. But what counts as big enough?</a:t>
            </a:r>
          </a:p>
          <a:p>
            <a:pPr marL="0" indent="0" algn="l">
              <a:buNone/>
            </a:pPr>
            <a:r>
              <a:rPr lang="en-US" sz="1800" b="0" i="0" dirty="0">
                <a:solidFill>
                  <a:srgbClr val="0D405F"/>
                </a:solidFill>
                <a:effectLst/>
                <a:latin typeface="Inter"/>
              </a:rPr>
              <a:t>We compare the test statistic to a critical value from a </a:t>
            </a:r>
            <a:r>
              <a:rPr lang="en-US" sz="1800" b="0" i="0" u="none" strike="noStrike" dirty="0">
                <a:solidFill>
                  <a:srgbClr val="1F80E8"/>
                </a:solidFill>
                <a:effectLst/>
                <a:latin typeface="Inter"/>
                <a:hlinkClick r:id="rId2"/>
              </a:rPr>
              <a:t>chi-square distribution</a:t>
            </a:r>
            <a:r>
              <a:rPr lang="en-US" sz="1800" b="0" i="0" dirty="0">
                <a:solidFill>
                  <a:srgbClr val="0D405F"/>
                </a:solidFill>
                <a:effectLst/>
                <a:latin typeface="Inter"/>
              </a:rPr>
              <a:t> to decide whether it’s big enough to reject the </a:t>
            </a:r>
            <a:r>
              <a:rPr lang="en-US" sz="1800" b="0" i="0" u="none" strike="noStrike" dirty="0">
                <a:solidFill>
                  <a:srgbClr val="1F80E8"/>
                </a:solidFill>
                <a:effectLst/>
                <a:latin typeface="Inter"/>
                <a:hlinkClick r:id="rId3"/>
              </a:rPr>
              <a:t>null hypothesis</a:t>
            </a:r>
            <a:r>
              <a:rPr lang="en-US" sz="1800" b="0" i="0" dirty="0">
                <a:solidFill>
                  <a:srgbClr val="0D405F"/>
                </a:solidFill>
                <a:effectLst/>
                <a:latin typeface="Inter"/>
              </a:rPr>
              <a:t> that the two variables are unrelated. This procedure is called the chi-square test of independence.</a:t>
            </a:r>
          </a:p>
          <a:p>
            <a:pPr marL="0" indent="0" algn="l">
              <a:buNone/>
            </a:pPr>
            <a:r>
              <a:rPr lang="en-US" sz="1800" b="0" i="0" dirty="0">
                <a:solidFill>
                  <a:srgbClr val="0D405F"/>
                </a:solidFill>
                <a:effectLst/>
                <a:latin typeface="Inter"/>
              </a:rPr>
              <a:t>Follow these steps to perform a chi-square test of independence (the first two steps have already been completed for the recycling example):</a:t>
            </a:r>
          </a:p>
          <a:p>
            <a:pPr marL="0" indent="0" algn="l">
              <a:buNone/>
            </a:pPr>
            <a:endParaRPr lang="en-US" sz="1800" b="0" i="0" dirty="0">
              <a:solidFill>
                <a:srgbClr val="0D405F"/>
              </a:solidFill>
              <a:effectLst/>
              <a:latin typeface="Inter"/>
            </a:endParaRPr>
          </a:p>
          <a:p>
            <a:pPr marL="0" indent="0">
              <a:buNone/>
            </a:pPr>
            <a:endParaRPr lang="en-IN" sz="1800" dirty="0"/>
          </a:p>
        </p:txBody>
      </p:sp>
      <p:pic>
        <p:nvPicPr>
          <p:cNvPr id="5" name="Picture 4">
            <a:extLst>
              <a:ext uri="{FF2B5EF4-FFF2-40B4-BE49-F238E27FC236}">
                <a16:creationId xmlns:a16="http://schemas.microsoft.com/office/drawing/2014/main" id="{1E9201A9-B299-41D3-B632-6E8B472F8DF7}"/>
              </a:ext>
            </a:extLst>
          </p:cNvPr>
          <p:cNvPicPr>
            <a:picLocks noChangeAspect="1"/>
          </p:cNvPicPr>
          <p:nvPr/>
        </p:nvPicPr>
        <p:blipFill>
          <a:blip r:embed="rId4"/>
          <a:stretch>
            <a:fillRect/>
          </a:stretch>
        </p:blipFill>
        <p:spPr>
          <a:xfrm>
            <a:off x="915669" y="3429000"/>
            <a:ext cx="9639300" cy="3319814"/>
          </a:xfrm>
          <a:prstGeom prst="rect">
            <a:avLst/>
          </a:prstGeom>
        </p:spPr>
      </p:pic>
    </p:spTree>
    <p:extLst>
      <p:ext uri="{BB962C8B-B14F-4D97-AF65-F5344CB8AC3E}">
        <p14:creationId xmlns:p14="http://schemas.microsoft.com/office/powerpoint/2010/main" val="21217711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349DA-542F-4FC3-894F-C94673F3EEF1}"/>
              </a:ext>
            </a:extLst>
          </p:cNvPr>
          <p:cNvSpPr>
            <a:spLocks noGrp="1"/>
          </p:cNvSpPr>
          <p:nvPr>
            <p:ph type="title"/>
          </p:nvPr>
        </p:nvSpPr>
        <p:spPr>
          <a:xfrm>
            <a:off x="726441" y="109186"/>
            <a:ext cx="10515600" cy="454025"/>
          </a:xfrm>
        </p:spPr>
        <p:txBody>
          <a:bodyPr>
            <a:normAutofit fontScale="90000"/>
          </a:bodyPr>
          <a:lstStyle/>
          <a:p>
            <a:r>
              <a:rPr lang="en-IN" dirty="0"/>
              <a:t>Chi-Square test of independence</a:t>
            </a:r>
          </a:p>
        </p:txBody>
      </p:sp>
      <p:sp>
        <p:nvSpPr>
          <p:cNvPr id="3" name="Content Placeholder 2">
            <a:extLst>
              <a:ext uri="{FF2B5EF4-FFF2-40B4-BE49-F238E27FC236}">
                <a16:creationId xmlns:a16="http://schemas.microsoft.com/office/drawing/2014/main" id="{C1E4974F-2D7C-4E66-8338-295F0E500C36}"/>
              </a:ext>
            </a:extLst>
          </p:cNvPr>
          <p:cNvSpPr>
            <a:spLocks noGrp="1"/>
          </p:cNvSpPr>
          <p:nvPr>
            <p:ph idx="1"/>
          </p:nvPr>
        </p:nvSpPr>
        <p:spPr>
          <a:xfrm>
            <a:off x="838200" y="563212"/>
            <a:ext cx="10515600" cy="5613752"/>
          </a:xfrm>
        </p:spPr>
        <p:txBody>
          <a:bodyPr>
            <a:normAutofit/>
          </a:bodyPr>
          <a:lstStyle/>
          <a:p>
            <a:pPr marL="0" indent="0" algn="l">
              <a:buNone/>
            </a:pPr>
            <a:endParaRPr lang="en-US" sz="1800" b="0" i="0" dirty="0">
              <a:solidFill>
                <a:srgbClr val="0D405F"/>
              </a:solidFill>
              <a:effectLst/>
              <a:latin typeface="Inter"/>
            </a:endParaRPr>
          </a:p>
          <a:p>
            <a:pPr marL="0" indent="0">
              <a:buNone/>
            </a:pPr>
            <a:endParaRPr lang="en-IN" sz="1800" dirty="0"/>
          </a:p>
        </p:txBody>
      </p:sp>
      <p:pic>
        <p:nvPicPr>
          <p:cNvPr id="8" name="Picture 7">
            <a:extLst>
              <a:ext uri="{FF2B5EF4-FFF2-40B4-BE49-F238E27FC236}">
                <a16:creationId xmlns:a16="http://schemas.microsoft.com/office/drawing/2014/main" id="{FA9A07A9-167A-46A5-BCBF-803128FCF07D}"/>
              </a:ext>
            </a:extLst>
          </p:cNvPr>
          <p:cNvPicPr>
            <a:picLocks noChangeAspect="1"/>
          </p:cNvPicPr>
          <p:nvPr/>
        </p:nvPicPr>
        <p:blipFill>
          <a:blip r:embed="rId2"/>
          <a:stretch>
            <a:fillRect/>
          </a:stretch>
        </p:blipFill>
        <p:spPr>
          <a:xfrm>
            <a:off x="126683" y="681036"/>
            <a:ext cx="6456997" cy="5438775"/>
          </a:xfrm>
          <a:prstGeom prst="rect">
            <a:avLst/>
          </a:prstGeom>
        </p:spPr>
      </p:pic>
      <p:pic>
        <p:nvPicPr>
          <p:cNvPr id="10" name="Picture 9">
            <a:extLst>
              <a:ext uri="{FF2B5EF4-FFF2-40B4-BE49-F238E27FC236}">
                <a16:creationId xmlns:a16="http://schemas.microsoft.com/office/drawing/2014/main" id="{F5B754B4-80E5-4F95-B615-1F24DA794E0D}"/>
              </a:ext>
            </a:extLst>
          </p:cNvPr>
          <p:cNvPicPr>
            <a:picLocks noChangeAspect="1"/>
          </p:cNvPicPr>
          <p:nvPr/>
        </p:nvPicPr>
        <p:blipFill>
          <a:blip r:embed="rId3"/>
          <a:stretch>
            <a:fillRect/>
          </a:stretch>
        </p:blipFill>
        <p:spPr>
          <a:xfrm>
            <a:off x="6522719" y="738189"/>
            <a:ext cx="5669281" cy="3976051"/>
          </a:xfrm>
          <a:prstGeom prst="rect">
            <a:avLst/>
          </a:prstGeom>
        </p:spPr>
      </p:pic>
    </p:spTree>
    <p:extLst>
      <p:ext uri="{BB962C8B-B14F-4D97-AF65-F5344CB8AC3E}">
        <p14:creationId xmlns:p14="http://schemas.microsoft.com/office/powerpoint/2010/main" val="37721409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349DA-542F-4FC3-894F-C94673F3EEF1}"/>
              </a:ext>
            </a:extLst>
          </p:cNvPr>
          <p:cNvSpPr>
            <a:spLocks noGrp="1"/>
          </p:cNvSpPr>
          <p:nvPr>
            <p:ph type="title"/>
          </p:nvPr>
        </p:nvSpPr>
        <p:spPr>
          <a:xfrm>
            <a:off x="726441" y="109186"/>
            <a:ext cx="10515600" cy="454025"/>
          </a:xfrm>
        </p:spPr>
        <p:txBody>
          <a:bodyPr>
            <a:normAutofit fontScale="90000"/>
          </a:bodyPr>
          <a:lstStyle/>
          <a:p>
            <a:r>
              <a:rPr lang="en-IN" dirty="0"/>
              <a:t>Chi-Square test of independence</a:t>
            </a:r>
          </a:p>
        </p:txBody>
      </p:sp>
      <p:sp>
        <p:nvSpPr>
          <p:cNvPr id="3" name="Content Placeholder 2">
            <a:extLst>
              <a:ext uri="{FF2B5EF4-FFF2-40B4-BE49-F238E27FC236}">
                <a16:creationId xmlns:a16="http://schemas.microsoft.com/office/drawing/2014/main" id="{C1E4974F-2D7C-4E66-8338-295F0E500C36}"/>
              </a:ext>
            </a:extLst>
          </p:cNvPr>
          <p:cNvSpPr>
            <a:spLocks noGrp="1"/>
          </p:cNvSpPr>
          <p:nvPr>
            <p:ph idx="1"/>
          </p:nvPr>
        </p:nvSpPr>
        <p:spPr>
          <a:xfrm>
            <a:off x="838200" y="563212"/>
            <a:ext cx="10515600" cy="5613752"/>
          </a:xfrm>
        </p:spPr>
        <p:txBody>
          <a:bodyPr>
            <a:normAutofit/>
          </a:bodyPr>
          <a:lstStyle/>
          <a:p>
            <a:pPr marL="0" indent="0" algn="l">
              <a:buNone/>
            </a:pPr>
            <a:endParaRPr lang="en-US" sz="1800" b="0" i="0" dirty="0">
              <a:solidFill>
                <a:srgbClr val="0D405F"/>
              </a:solidFill>
              <a:effectLst/>
              <a:latin typeface="Inter"/>
            </a:endParaRPr>
          </a:p>
          <a:p>
            <a:pPr marL="0" indent="0">
              <a:buNone/>
            </a:pPr>
            <a:endParaRPr lang="en-IN" sz="1800" dirty="0"/>
          </a:p>
        </p:txBody>
      </p:sp>
      <p:pic>
        <p:nvPicPr>
          <p:cNvPr id="5" name="Picture 4">
            <a:extLst>
              <a:ext uri="{FF2B5EF4-FFF2-40B4-BE49-F238E27FC236}">
                <a16:creationId xmlns:a16="http://schemas.microsoft.com/office/drawing/2014/main" id="{AD4132B3-C8E5-439D-9078-5197C04C2D10}"/>
              </a:ext>
            </a:extLst>
          </p:cNvPr>
          <p:cNvPicPr>
            <a:picLocks noChangeAspect="1"/>
          </p:cNvPicPr>
          <p:nvPr/>
        </p:nvPicPr>
        <p:blipFill>
          <a:blip r:embed="rId2"/>
          <a:stretch>
            <a:fillRect/>
          </a:stretch>
        </p:blipFill>
        <p:spPr>
          <a:xfrm>
            <a:off x="514350" y="681037"/>
            <a:ext cx="10839450" cy="2895284"/>
          </a:xfrm>
          <a:prstGeom prst="rect">
            <a:avLst/>
          </a:prstGeom>
        </p:spPr>
      </p:pic>
      <p:pic>
        <p:nvPicPr>
          <p:cNvPr id="7" name="Picture 6">
            <a:extLst>
              <a:ext uri="{FF2B5EF4-FFF2-40B4-BE49-F238E27FC236}">
                <a16:creationId xmlns:a16="http://schemas.microsoft.com/office/drawing/2014/main" id="{D15250BC-C1EF-4B84-AC44-B604D513DDF8}"/>
              </a:ext>
            </a:extLst>
          </p:cNvPr>
          <p:cNvPicPr>
            <a:picLocks noChangeAspect="1"/>
          </p:cNvPicPr>
          <p:nvPr/>
        </p:nvPicPr>
        <p:blipFill>
          <a:blip r:embed="rId3"/>
          <a:stretch>
            <a:fillRect/>
          </a:stretch>
        </p:blipFill>
        <p:spPr>
          <a:xfrm>
            <a:off x="514350" y="3576321"/>
            <a:ext cx="10515600" cy="3070065"/>
          </a:xfrm>
          <a:prstGeom prst="rect">
            <a:avLst/>
          </a:prstGeom>
        </p:spPr>
      </p:pic>
    </p:spTree>
    <p:extLst>
      <p:ext uri="{BB962C8B-B14F-4D97-AF65-F5344CB8AC3E}">
        <p14:creationId xmlns:p14="http://schemas.microsoft.com/office/powerpoint/2010/main" val="20405602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9158C-4A7A-486D-B6A6-26B215ACF8FD}"/>
              </a:ext>
            </a:extLst>
          </p:cNvPr>
          <p:cNvSpPr>
            <a:spLocks noGrp="1"/>
          </p:cNvSpPr>
          <p:nvPr>
            <p:ph type="title"/>
          </p:nvPr>
        </p:nvSpPr>
        <p:spPr>
          <a:xfrm>
            <a:off x="838200" y="161925"/>
            <a:ext cx="10515600" cy="620395"/>
          </a:xfrm>
        </p:spPr>
        <p:txBody>
          <a:bodyPr>
            <a:normAutofit fontScale="90000"/>
          </a:bodyPr>
          <a:lstStyle/>
          <a:p>
            <a:r>
              <a:rPr lang="en-IN" dirty="0"/>
              <a:t>Chi-Square Goodness of Fit Test</a:t>
            </a:r>
          </a:p>
        </p:txBody>
      </p:sp>
      <p:pic>
        <p:nvPicPr>
          <p:cNvPr id="5" name="Content Placeholder 4">
            <a:extLst>
              <a:ext uri="{FF2B5EF4-FFF2-40B4-BE49-F238E27FC236}">
                <a16:creationId xmlns:a16="http://schemas.microsoft.com/office/drawing/2014/main" id="{5D075526-1535-4636-8A42-DAC53341D602}"/>
              </a:ext>
            </a:extLst>
          </p:cNvPr>
          <p:cNvPicPr>
            <a:picLocks noGrp="1" noChangeAspect="1"/>
          </p:cNvPicPr>
          <p:nvPr>
            <p:ph idx="1"/>
          </p:nvPr>
        </p:nvPicPr>
        <p:blipFill>
          <a:blip r:embed="rId2"/>
          <a:stretch>
            <a:fillRect/>
          </a:stretch>
        </p:blipFill>
        <p:spPr>
          <a:xfrm>
            <a:off x="838200" y="811732"/>
            <a:ext cx="10601960" cy="2744268"/>
          </a:xfrm>
        </p:spPr>
      </p:pic>
      <p:pic>
        <p:nvPicPr>
          <p:cNvPr id="7" name="Picture 6">
            <a:extLst>
              <a:ext uri="{FF2B5EF4-FFF2-40B4-BE49-F238E27FC236}">
                <a16:creationId xmlns:a16="http://schemas.microsoft.com/office/drawing/2014/main" id="{EE5F7BC3-D29C-441B-9DA2-2655EA5F77C4}"/>
              </a:ext>
            </a:extLst>
          </p:cNvPr>
          <p:cNvPicPr>
            <a:picLocks noChangeAspect="1"/>
          </p:cNvPicPr>
          <p:nvPr/>
        </p:nvPicPr>
        <p:blipFill>
          <a:blip r:embed="rId3"/>
          <a:stretch>
            <a:fillRect/>
          </a:stretch>
        </p:blipFill>
        <p:spPr>
          <a:xfrm>
            <a:off x="838200" y="3556000"/>
            <a:ext cx="10706100" cy="3272155"/>
          </a:xfrm>
          <a:prstGeom prst="rect">
            <a:avLst/>
          </a:prstGeom>
        </p:spPr>
      </p:pic>
    </p:spTree>
    <p:extLst>
      <p:ext uri="{BB962C8B-B14F-4D97-AF65-F5344CB8AC3E}">
        <p14:creationId xmlns:p14="http://schemas.microsoft.com/office/powerpoint/2010/main" val="33709412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9158C-4A7A-486D-B6A6-26B215ACF8FD}"/>
              </a:ext>
            </a:extLst>
          </p:cNvPr>
          <p:cNvSpPr>
            <a:spLocks noGrp="1"/>
          </p:cNvSpPr>
          <p:nvPr>
            <p:ph type="title"/>
          </p:nvPr>
        </p:nvSpPr>
        <p:spPr>
          <a:xfrm>
            <a:off x="675640" y="283845"/>
            <a:ext cx="10515600" cy="447675"/>
          </a:xfrm>
        </p:spPr>
        <p:txBody>
          <a:bodyPr>
            <a:normAutofit fontScale="90000"/>
          </a:bodyPr>
          <a:lstStyle/>
          <a:p>
            <a:r>
              <a:rPr lang="en-IN" dirty="0"/>
              <a:t>Chi-Square Goodness of Fit Test</a:t>
            </a:r>
          </a:p>
        </p:txBody>
      </p:sp>
      <p:pic>
        <p:nvPicPr>
          <p:cNvPr id="8" name="Picture 7">
            <a:extLst>
              <a:ext uri="{FF2B5EF4-FFF2-40B4-BE49-F238E27FC236}">
                <a16:creationId xmlns:a16="http://schemas.microsoft.com/office/drawing/2014/main" id="{2B3E0FA4-7A14-4A27-BB0B-E52FFABEF37D}"/>
              </a:ext>
            </a:extLst>
          </p:cNvPr>
          <p:cNvPicPr>
            <a:picLocks noChangeAspect="1"/>
          </p:cNvPicPr>
          <p:nvPr/>
        </p:nvPicPr>
        <p:blipFill>
          <a:blip r:embed="rId2"/>
          <a:stretch>
            <a:fillRect/>
          </a:stretch>
        </p:blipFill>
        <p:spPr>
          <a:xfrm>
            <a:off x="781050" y="833121"/>
            <a:ext cx="8119110" cy="3108960"/>
          </a:xfrm>
          <a:prstGeom prst="rect">
            <a:avLst/>
          </a:prstGeom>
        </p:spPr>
      </p:pic>
      <p:pic>
        <p:nvPicPr>
          <p:cNvPr id="10" name="Picture 9">
            <a:extLst>
              <a:ext uri="{FF2B5EF4-FFF2-40B4-BE49-F238E27FC236}">
                <a16:creationId xmlns:a16="http://schemas.microsoft.com/office/drawing/2014/main" id="{1173074E-CD37-456B-A4F5-5B73828568E8}"/>
              </a:ext>
            </a:extLst>
          </p:cNvPr>
          <p:cNvPicPr>
            <a:picLocks noChangeAspect="1"/>
          </p:cNvPicPr>
          <p:nvPr/>
        </p:nvPicPr>
        <p:blipFill>
          <a:blip r:embed="rId3"/>
          <a:stretch>
            <a:fillRect/>
          </a:stretch>
        </p:blipFill>
        <p:spPr>
          <a:xfrm>
            <a:off x="894715" y="4043682"/>
            <a:ext cx="7842885" cy="2759710"/>
          </a:xfrm>
          <a:prstGeom prst="rect">
            <a:avLst/>
          </a:prstGeom>
        </p:spPr>
      </p:pic>
    </p:spTree>
    <p:extLst>
      <p:ext uri="{BB962C8B-B14F-4D97-AF65-F5344CB8AC3E}">
        <p14:creationId xmlns:p14="http://schemas.microsoft.com/office/powerpoint/2010/main" val="22938269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9158C-4A7A-486D-B6A6-26B215ACF8FD}"/>
              </a:ext>
            </a:extLst>
          </p:cNvPr>
          <p:cNvSpPr>
            <a:spLocks noGrp="1"/>
          </p:cNvSpPr>
          <p:nvPr>
            <p:ph type="title"/>
          </p:nvPr>
        </p:nvSpPr>
        <p:spPr>
          <a:xfrm>
            <a:off x="675640" y="283845"/>
            <a:ext cx="10515600" cy="447675"/>
          </a:xfrm>
        </p:spPr>
        <p:txBody>
          <a:bodyPr>
            <a:normAutofit fontScale="90000"/>
          </a:bodyPr>
          <a:lstStyle/>
          <a:p>
            <a:r>
              <a:rPr lang="en-IN" dirty="0"/>
              <a:t>Chi-Square Goodness of Fit Test</a:t>
            </a:r>
          </a:p>
        </p:txBody>
      </p:sp>
      <p:pic>
        <p:nvPicPr>
          <p:cNvPr id="4" name="Picture 3">
            <a:extLst>
              <a:ext uri="{FF2B5EF4-FFF2-40B4-BE49-F238E27FC236}">
                <a16:creationId xmlns:a16="http://schemas.microsoft.com/office/drawing/2014/main" id="{ECB2EF0E-00DC-443A-9F4B-C5DDD5D32C7E}"/>
              </a:ext>
            </a:extLst>
          </p:cNvPr>
          <p:cNvPicPr>
            <a:picLocks noChangeAspect="1"/>
          </p:cNvPicPr>
          <p:nvPr/>
        </p:nvPicPr>
        <p:blipFill>
          <a:blip r:embed="rId2"/>
          <a:stretch>
            <a:fillRect/>
          </a:stretch>
        </p:blipFill>
        <p:spPr>
          <a:xfrm>
            <a:off x="762000" y="1023937"/>
            <a:ext cx="10668000" cy="3509963"/>
          </a:xfrm>
          <a:prstGeom prst="rect">
            <a:avLst/>
          </a:prstGeom>
        </p:spPr>
      </p:pic>
      <p:pic>
        <p:nvPicPr>
          <p:cNvPr id="6" name="Picture 5">
            <a:extLst>
              <a:ext uri="{FF2B5EF4-FFF2-40B4-BE49-F238E27FC236}">
                <a16:creationId xmlns:a16="http://schemas.microsoft.com/office/drawing/2014/main" id="{54A71231-BCA1-4820-8D39-005FFC2C30A2}"/>
              </a:ext>
            </a:extLst>
          </p:cNvPr>
          <p:cNvPicPr>
            <a:picLocks noChangeAspect="1"/>
          </p:cNvPicPr>
          <p:nvPr/>
        </p:nvPicPr>
        <p:blipFill>
          <a:blip r:embed="rId3"/>
          <a:stretch>
            <a:fillRect/>
          </a:stretch>
        </p:blipFill>
        <p:spPr>
          <a:xfrm>
            <a:off x="856615" y="4340225"/>
            <a:ext cx="10334625" cy="2343150"/>
          </a:xfrm>
          <a:prstGeom prst="rect">
            <a:avLst/>
          </a:prstGeom>
        </p:spPr>
      </p:pic>
    </p:spTree>
    <p:extLst>
      <p:ext uri="{BB962C8B-B14F-4D97-AF65-F5344CB8AC3E}">
        <p14:creationId xmlns:p14="http://schemas.microsoft.com/office/powerpoint/2010/main" val="10944563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9158C-4A7A-486D-B6A6-26B215ACF8FD}"/>
              </a:ext>
            </a:extLst>
          </p:cNvPr>
          <p:cNvSpPr>
            <a:spLocks noGrp="1"/>
          </p:cNvSpPr>
          <p:nvPr>
            <p:ph type="title"/>
          </p:nvPr>
        </p:nvSpPr>
        <p:spPr>
          <a:xfrm>
            <a:off x="675640" y="283845"/>
            <a:ext cx="10515600" cy="447675"/>
          </a:xfrm>
        </p:spPr>
        <p:txBody>
          <a:bodyPr>
            <a:normAutofit fontScale="90000"/>
          </a:bodyPr>
          <a:lstStyle/>
          <a:p>
            <a:r>
              <a:rPr lang="en-IN" dirty="0"/>
              <a:t>Chi-Square Goodness of Fit Test</a:t>
            </a:r>
          </a:p>
        </p:txBody>
      </p:sp>
      <p:pic>
        <p:nvPicPr>
          <p:cNvPr id="5" name="Picture 4">
            <a:extLst>
              <a:ext uri="{FF2B5EF4-FFF2-40B4-BE49-F238E27FC236}">
                <a16:creationId xmlns:a16="http://schemas.microsoft.com/office/drawing/2014/main" id="{35FDBFC0-C686-46A1-A1B0-CF542782830F}"/>
              </a:ext>
            </a:extLst>
          </p:cNvPr>
          <p:cNvPicPr>
            <a:picLocks noChangeAspect="1"/>
          </p:cNvPicPr>
          <p:nvPr/>
        </p:nvPicPr>
        <p:blipFill>
          <a:blip r:embed="rId2"/>
          <a:stretch>
            <a:fillRect/>
          </a:stretch>
        </p:blipFill>
        <p:spPr>
          <a:xfrm>
            <a:off x="675640" y="731521"/>
            <a:ext cx="10496550" cy="2885440"/>
          </a:xfrm>
          <a:prstGeom prst="rect">
            <a:avLst/>
          </a:prstGeom>
        </p:spPr>
      </p:pic>
      <p:pic>
        <p:nvPicPr>
          <p:cNvPr id="8" name="Picture 7">
            <a:extLst>
              <a:ext uri="{FF2B5EF4-FFF2-40B4-BE49-F238E27FC236}">
                <a16:creationId xmlns:a16="http://schemas.microsoft.com/office/drawing/2014/main" id="{4FE1A9B4-3D0F-4190-89F0-7C598FF63E27}"/>
              </a:ext>
            </a:extLst>
          </p:cNvPr>
          <p:cNvPicPr>
            <a:picLocks noChangeAspect="1"/>
          </p:cNvPicPr>
          <p:nvPr/>
        </p:nvPicPr>
        <p:blipFill>
          <a:blip r:embed="rId3"/>
          <a:stretch>
            <a:fillRect/>
          </a:stretch>
        </p:blipFill>
        <p:spPr>
          <a:xfrm>
            <a:off x="856615" y="3619502"/>
            <a:ext cx="10572750" cy="3116578"/>
          </a:xfrm>
          <a:prstGeom prst="rect">
            <a:avLst/>
          </a:prstGeom>
        </p:spPr>
      </p:pic>
    </p:spTree>
    <p:extLst>
      <p:ext uri="{BB962C8B-B14F-4D97-AF65-F5344CB8AC3E}">
        <p14:creationId xmlns:p14="http://schemas.microsoft.com/office/powerpoint/2010/main" val="22485282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49158C-4A7A-486D-B6A6-26B215ACF8FD}"/>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Chi-Square Goodness of Fit Test</a:t>
            </a:r>
          </a:p>
        </p:txBody>
      </p:sp>
      <p:pic>
        <p:nvPicPr>
          <p:cNvPr id="7" name="Picture 6">
            <a:extLst>
              <a:ext uri="{FF2B5EF4-FFF2-40B4-BE49-F238E27FC236}">
                <a16:creationId xmlns:a16="http://schemas.microsoft.com/office/drawing/2014/main" id="{85E945AF-33B8-46E0-BA32-4D6EA9BAA644}"/>
              </a:ext>
            </a:extLst>
          </p:cNvPr>
          <p:cNvPicPr>
            <a:picLocks noChangeAspect="1"/>
          </p:cNvPicPr>
          <p:nvPr/>
        </p:nvPicPr>
        <p:blipFill>
          <a:blip r:embed="rId2"/>
          <a:stretch>
            <a:fillRect/>
          </a:stretch>
        </p:blipFill>
        <p:spPr>
          <a:xfrm>
            <a:off x="181234" y="1849120"/>
            <a:ext cx="5828261" cy="4744720"/>
          </a:xfrm>
          <a:prstGeom prst="rect">
            <a:avLst/>
          </a:prstGeom>
        </p:spPr>
      </p:pic>
      <p:pic>
        <p:nvPicPr>
          <p:cNvPr id="4" name="Picture 3">
            <a:extLst>
              <a:ext uri="{FF2B5EF4-FFF2-40B4-BE49-F238E27FC236}">
                <a16:creationId xmlns:a16="http://schemas.microsoft.com/office/drawing/2014/main" id="{98E604E5-0F00-4973-8846-79E25F28B032}"/>
              </a:ext>
            </a:extLst>
          </p:cNvPr>
          <p:cNvPicPr>
            <a:picLocks noChangeAspect="1"/>
          </p:cNvPicPr>
          <p:nvPr/>
        </p:nvPicPr>
        <p:blipFill>
          <a:blip r:embed="rId3"/>
          <a:stretch>
            <a:fillRect/>
          </a:stretch>
        </p:blipFill>
        <p:spPr>
          <a:xfrm>
            <a:off x="6182505" y="2031999"/>
            <a:ext cx="5828261" cy="4265119"/>
          </a:xfrm>
          <a:prstGeom prst="rect">
            <a:avLst/>
          </a:prstGeom>
        </p:spPr>
      </p:pic>
    </p:spTree>
    <p:extLst>
      <p:ext uri="{BB962C8B-B14F-4D97-AF65-F5344CB8AC3E}">
        <p14:creationId xmlns:p14="http://schemas.microsoft.com/office/powerpoint/2010/main" val="200540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E9B07-71E2-43E9-8135-A6A5749442D9}"/>
              </a:ext>
            </a:extLst>
          </p:cNvPr>
          <p:cNvSpPr>
            <a:spLocks noGrp="1"/>
          </p:cNvSpPr>
          <p:nvPr>
            <p:ph type="title"/>
          </p:nvPr>
        </p:nvSpPr>
        <p:spPr>
          <a:xfrm>
            <a:off x="838200" y="365125"/>
            <a:ext cx="10515600" cy="892175"/>
          </a:xfrm>
        </p:spPr>
        <p:txBody>
          <a:bodyPr/>
          <a:lstStyle/>
          <a:p>
            <a:r>
              <a:rPr lang="en-IN" b="1" dirty="0"/>
              <a:t>Kurtosis</a:t>
            </a:r>
          </a:p>
        </p:txBody>
      </p:sp>
      <p:sp>
        <p:nvSpPr>
          <p:cNvPr id="3" name="Content Placeholder 2">
            <a:extLst>
              <a:ext uri="{FF2B5EF4-FFF2-40B4-BE49-F238E27FC236}">
                <a16:creationId xmlns:a16="http://schemas.microsoft.com/office/drawing/2014/main" id="{7EF57784-CC5F-4FCF-8EF8-A037612D2A99}"/>
              </a:ext>
            </a:extLst>
          </p:cNvPr>
          <p:cNvSpPr>
            <a:spLocks noGrp="1"/>
          </p:cNvSpPr>
          <p:nvPr>
            <p:ph idx="1"/>
          </p:nvPr>
        </p:nvSpPr>
        <p:spPr>
          <a:xfrm>
            <a:off x="838200" y="1257300"/>
            <a:ext cx="10515600" cy="4919663"/>
          </a:xfrm>
        </p:spPr>
        <p:txBody>
          <a:bodyPr>
            <a:normAutofit/>
          </a:bodyPr>
          <a:lstStyle/>
          <a:p>
            <a:pPr marL="0" indent="0">
              <a:buNone/>
            </a:pPr>
            <a:r>
              <a:rPr lang="en-US" sz="1900" b="0" i="0" dirty="0">
                <a:solidFill>
                  <a:srgbClr val="767673"/>
                </a:solidFill>
                <a:effectLst/>
                <a:latin typeface="+mj-lt"/>
              </a:rPr>
              <a:t>Kurtosis is a statistic that measures the extent to which a distribution contains </a:t>
            </a:r>
            <a:r>
              <a:rPr lang="en-US" sz="1900" b="0" i="0" u="none" strike="noStrike" dirty="0">
                <a:solidFill>
                  <a:srgbClr val="000000"/>
                </a:solidFill>
                <a:effectLst/>
                <a:latin typeface="+mj-lt"/>
                <a:hlinkClick r:id="rId2"/>
              </a:rPr>
              <a:t>outliers</a:t>
            </a:r>
            <a:r>
              <a:rPr lang="en-US" sz="1900" b="0" i="0" dirty="0">
                <a:solidFill>
                  <a:srgbClr val="767673"/>
                </a:solidFill>
                <a:effectLst/>
                <a:latin typeface="+mj-lt"/>
              </a:rPr>
              <a:t>. It assesses the propensity of a distribution to have extreme values within its tails. There are three kinds of kurtosis: leptokurtic, platykurtic, and mesokurtic. </a:t>
            </a:r>
            <a:r>
              <a:rPr lang="en-US" sz="1900" b="0" i="0" u="none" strike="noStrike" dirty="0">
                <a:solidFill>
                  <a:srgbClr val="000000"/>
                </a:solidFill>
                <a:effectLst/>
                <a:latin typeface="+mj-lt"/>
                <a:hlinkClick r:id="rId3"/>
              </a:rPr>
              <a:t>Statisticians</a:t>
            </a:r>
            <a:r>
              <a:rPr lang="en-US" sz="1900" b="0" i="0" dirty="0">
                <a:solidFill>
                  <a:srgbClr val="767673"/>
                </a:solidFill>
                <a:effectLst/>
                <a:latin typeface="+mj-lt"/>
              </a:rPr>
              <a:t> define these types relative to the normal distribution. Higher kurtosis values indicate that the distribution has more outliers falling relatively far from the mean. Distributions with smaller values have a lower tendency for producing extreme values.</a:t>
            </a:r>
          </a:p>
          <a:p>
            <a:pPr marL="0" indent="0">
              <a:buNone/>
            </a:pPr>
            <a:r>
              <a:rPr lang="en-US" sz="1900" b="0" i="0" dirty="0">
                <a:solidFill>
                  <a:srgbClr val="767673"/>
                </a:solidFill>
                <a:effectLst/>
                <a:latin typeface="+mj-lt"/>
              </a:rPr>
              <a:t>For instance, statisticians describe leptokurtic distributions as having higher kurtosis than the normal distribution. These distributions have “heavy tails,” indicating that they have relatively long tails that contain more outliers. Conversely, platykurtic distributions have “light tails” that are shorter and include fewer extreme values. Below, I’ll graph all three types for comparison.</a:t>
            </a:r>
            <a:endParaRPr lang="en-US" sz="1900" dirty="0">
              <a:solidFill>
                <a:srgbClr val="767673"/>
              </a:solidFill>
              <a:latin typeface="droid sans"/>
            </a:endParaRPr>
          </a:p>
          <a:p>
            <a:pPr marL="0" indent="0">
              <a:buNone/>
            </a:pPr>
            <a:endParaRPr lang="en-US" sz="1900" b="0" i="0" dirty="0">
              <a:solidFill>
                <a:srgbClr val="767673"/>
              </a:solidFill>
              <a:effectLst/>
              <a:latin typeface="+mj-lt"/>
            </a:endParaRPr>
          </a:p>
        </p:txBody>
      </p:sp>
      <p:pic>
        <p:nvPicPr>
          <p:cNvPr id="5" name="Picture 4">
            <a:extLst>
              <a:ext uri="{FF2B5EF4-FFF2-40B4-BE49-F238E27FC236}">
                <a16:creationId xmlns:a16="http://schemas.microsoft.com/office/drawing/2014/main" id="{7520F8F9-2EF1-4483-A01E-5CEA1B8B0987}"/>
              </a:ext>
            </a:extLst>
          </p:cNvPr>
          <p:cNvPicPr>
            <a:picLocks noChangeAspect="1"/>
          </p:cNvPicPr>
          <p:nvPr/>
        </p:nvPicPr>
        <p:blipFill>
          <a:blip r:embed="rId4"/>
          <a:stretch>
            <a:fillRect/>
          </a:stretch>
        </p:blipFill>
        <p:spPr>
          <a:xfrm>
            <a:off x="723900" y="3771900"/>
            <a:ext cx="10629900" cy="3086100"/>
          </a:xfrm>
          <a:prstGeom prst="rect">
            <a:avLst/>
          </a:prstGeom>
        </p:spPr>
      </p:pic>
    </p:spTree>
    <p:extLst>
      <p:ext uri="{BB962C8B-B14F-4D97-AF65-F5344CB8AC3E}">
        <p14:creationId xmlns:p14="http://schemas.microsoft.com/office/powerpoint/2010/main" val="11984391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49158C-4A7A-486D-B6A6-26B215ACF8FD}"/>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dirty="0"/>
              <a:t>Chi-Square Goodness of Fit Test</a:t>
            </a:r>
          </a:p>
        </p:txBody>
      </p:sp>
      <p:pic>
        <p:nvPicPr>
          <p:cNvPr id="8" name="Picture 7">
            <a:extLst>
              <a:ext uri="{FF2B5EF4-FFF2-40B4-BE49-F238E27FC236}">
                <a16:creationId xmlns:a16="http://schemas.microsoft.com/office/drawing/2014/main" id="{759B0484-D1FE-452C-ACC8-8971B69E5747}"/>
              </a:ext>
            </a:extLst>
          </p:cNvPr>
          <p:cNvPicPr>
            <a:picLocks noChangeAspect="1"/>
          </p:cNvPicPr>
          <p:nvPr/>
        </p:nvPicPr>
        <p:blipFill>
          <a:blip r:embed="rId2"/>
          <a:stretch>
            <a:fillRect/>
          </a:stretch>
        </p:blipFill>
        <p:spPr>
          <a:xfrm>
            <a:off x="181234" y="1869440"/>
            <a:ext cx="5828261" cy="4422467"/>
          </a:xfrm>
          <a:prstGeom prst="rect">
            <a:avLst/>
          </a:prstGeom>
        </p:spPr>
      </p:pic>
      <p:pic>
        <p:nvPicPr>
          <p:cNvPr id="5" name="Picture 4">
            <a:extLst>
              <a:ext uri="{FF2B5EF4-FFF2-40B4-BE49-F238E27FC236}">
                <a16:creationId xmlns:a16="http://schemas.microsoft.com/office/drawing/2014/main" id="{9695F99E-A7CC-4E17-8F0F-0BCE5911920A}"/>
              </a:ext>
            </a:extLst>
          </p:cNvPr>
          <p:cNvPicPr>
            <a:picLocks noChangeAspect="1"/>
          </p:cNvPicPr>
          <p:nvPr/>
        </p:nvPicPr>
        <p:blipFill>
          <a:blip r:embed="rId3"/>
          <a:stretch>
            <a:fillRect/>
          </a:stretch>
        </p:blipFill>
        <p:spPr>
          <a:xfrm>
            <a:off x="6182505" y="1940560"/>
            <a:ext cx="5828261" cy="4422466"/>
          </a:xfrm>
          <a:prstGeom prst="rect">
            <a:avLst/>
          </a:prstGeom>
        </p:spPr>
      </p:pic>
    </p:spTree>
    <p:extLst>
      <p:ext uri="{BB962C8B-B14F-4D97-AF65-F5344CB8AC3E}">
        <p14:creationId xmlns:p14="http://schemas.microsoft.com/office/powerpoint/2010/main" val="397731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E6FC7A-C8B3-40FD-8869-FF7FD4EC8FE9}"/>
              </a:ext>
            </a:extLst>
          </p:cNvPr>
          <p:cNvSpPr>
            <a:spLocks noGrp="1"/>
          </p:cNvSpPr>
          <p:nvPr>
            <p:ph type="title"/>
          </p:nvPr>
        </p:nvSpPr>
        <p:spPr>
          <a:xfrm>
            <a:off x="793662" y="386930"/>
            <a:ext cx="10066122" cy="1298448"/>
          </a:xfrm>
        </p:spPr>
        <p:txBody>
          <a:bodyPr anchor="b">
            <a:normAutofit/>
          </a:bodyPr>
          <a:lstStyle/>
          <a:p>
            <a:r>
              <a:rPr lang="en-IN" sz="4800" b="1"/>
              <a:t> Covariance and Correlation</a:t>
            </a:r>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A8A5844-E5A9-4FA6-82B5-5422EF00E9FA}"/>
              </a:ext>
            </a:extLst>
          </p:cNvPr>
          <p:cNvSpPr>
            <a:spLocks noGrp="1"/>
          </p:cNvSpPr>
          <p:nvPr>
            <p:ph idx="1"/>
          </p:nvPr>
        </p:nvSpPr>
        <p:spPr>
          <a:xfrm>
            <a:off x="793661" y="2599509"/>
            <a:ext cx="4530898" cy="3639450"/>
          </a:xfrm>
        </p:spPr>
        <p:txBody>
          <a:bodyPr anchor="ctr">
            <a:normAutofit/>
          </a:bodyPr>
          <a:lstStyle/>
          <a:p>
            <a:r>
              <a:rPr lang="en-US" sz="1600" b="0" i="0" dirty="0">
                <a:effectLst/>
                <a:latin typeface="source-serif-pro"/>
              </a:rPr>
              <a:t>Covariance and Correlation are very helpful in understanding the relationship between two continuous variables. </a:t>
            </a:r>
          </a:p>
          <a:p>
            <a:r>
              <a:rPr lang="en-US" sz="1600" b="0" i="0" dirty="0">
                <a:effectLst/>
                <a:latin typeface="source-serif-pro"/>
              </a:rPr>
              <a:t>Covariance tells whether both variables vary in the same direction (positive covariance) or in the opposite direction (negative covariance). There is no meaning of covariance numerical value only sign is useful. </a:t>
            </a:r>
          </a:p>
          <a:p>
            <a:r>
              <a:rPr lang="en-US" sz="1600" b="0" i="0" dirty="0">
                <a:effectLst/>
                <a:latin typeface="source-serif-pro"/>
              </a:rPr>
              <a:t>Whereas Correlation explains the change in one variable leads how much proportion change in the second variable. Correlation varies between -1 to +1. If the correlation value is 0 then it means there is no Linear Relationship between variables however other functional relationship may exist.</a:t>
            </a:r>
          </a:p>
          <a:p>
            <a:pPr marL="0" indent="0">
              <a:buNone/>
            </a:pPr>
            <a:endParaRPr lang="en-IN" sz="1600" dirty="0"/>
          </a:p>
        </p:txBody>
      </p:sp>
      <p:pic>
        <p:nvPicPr>
          <p:cNvPr id="5" name="Picture 4">
            <a:extLst>
              <a:ext uri="{FF2B5EF4-FFF2-40B4-BE49-F238E27FC236}">
                <a16:creationId xmlns:a16="http://schemas.microsoft.com/office/drawing/2014/main" id="{DE6498D1-6153-44D1-B02C-FB96FE7C8AC8}"/>
              </a:ext>
            </a:extLst>
          </p:cNvPr>
          <p:cNvPicPr>
            <a:picLocks noChangeAspect="1"/>
          </p:cNvPicPr>
          <p:nvPr/>
        </p:nvPicPr>
        <p:blipFill>
          <a:blip r:embed="rId2"/>
          <a:stretch>
            <a:fillRect/>
          </a:stretch>
        </p:blipFill>
        <p:spPr>
          <a:xfrm>
            <a:off x="5557520" y="2357120"/>
            <a:ext cx="5689600" cy="3799839"/>
          </a:xfrm>
          <a:prstGeom prst="rect">
            <a:avLst/>
          </a:prstGeom>
        </p:spPr>
      </p:pic>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0122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E87D83-9963-4E6A-92CA-35416125C8C1}"/>
              </a:ext>
            </a:extLst>
          </p:cNvPr>
          <p:cNvPicPr>
            <a:picLocks noChangeAspect="1"/>
          </p:cNvPicPr>
          <p:nvPr/>
        </p:nvPicPr>
        <p:blipFill>
          <a:blip r:embed="rId2"/>
          <a:stretch>
            <a:fillRect/>
          </a:stretch>
        </p:blipFill>
        <p:spPr>
          <a:xfrm>
            <a:off x="1062037" y="333375"/>
            <a:ext cx="10029825" cy="6134100"/>
          </a:xfrm>
          <a:prstGeom prst="rect">
            <a:avLst/>
          </a:prstGeom>
        </p:spPr>
      </p:pic>
    </p:spTree>
    <p:extLst>
      <p:ext uri="{BB962C8B-B14F-4D97-AF65-F5344CB8AC3E}">
        <p14:creationId xmlns:p14="http://schemas.microsoft.com/office/powerpoint/2010/main" val="37358350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5503</TotalTime>
  <Words>8439</Words>
  <Application>Microsoft Office PowerPoint</Application>
  <PresentationFormat>Widescreen</PresentationFormat>
  <Paragraphs>353</Paragraphs>
  <Slides>70</Slides>
  <Notes>0</Notes>
  <HiddenSlides>0</HiddenSlides>
  <MMClips>0</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70</vt:i4>
      </vt:variant>
    </vt:vector>
  </HeadingPairs>
  <TitlesOfParts>
    <vt:vector size="92" baseType="lpstr">
      <vt:lpstr>Arial</vt:lpstr>
      <vt:lpstr>Cabin-semi-bold</vt:lpstr>
      <vt:lpstr>Calibri</vt:lpstr>
      <vt:lpstr>Calibri Light</vt:lpstr>
      <vt:lpstr>droid sans</vt:lpstr>
      <vt:lpstr>Gilmer</vt:lpstr>
      <vt:lpstr>Google Sans</vt:lpstr>
      <vt:lpstr>inherit</vt:lpstr>
      <vt:lpstr>Inter</vt:lpstr>
      <vt:lpstr>MJXc-TeX-main-R</vt:lpstr>
      <vt:lpstr>MJXc-TeX-math-I</vt:lpstr>
      <vt:lpstr>MJXc-TeX-size1-R</vt:lpstr>
      <vt:lpstr>Poppins</vt:lpstr>
      <vt:lpstr>Roboto</vt:lpstr>
      <vt:lpstr>Söhne</vt:lpstr>
      <vt:lpstr>SourceSansPro</vt:lpstr>
      <vt:lpstr>source-serif-pro</vt:lpstr>
      <vt:lpstr>TradeGothic</vt:lpstr>
      <vt:lpstr>Untitled Sans</vt:lpstr>
      <vt:lpstr>var(--nova-font-family-display)</vt:lpstr>
      <vt:lpstr>Verdana</vt:lpstr>
      <vt:lpstr>Office Theme</vt:lpstr>
      <vt:lpstr>Statistics</vt:lpstr>
      <vt:lpstr>Qualitative Data-Qualitative or Categorical Data is data that can’t be measured or counted in the form of numbers. These types of data are sorted by category, not by number. That’s why it is also known as Categorical Data. </vt:lpstr>
      <vt:lpstr>Quantitative Data-Quantitative data can be expressed in numerical values, making it countable and including statistical data analysis. These kinds of data are also known as Numerical data.</vt:lpstr>
      <vt:lpstr>Range, Variance and Standard Deviation</vt:lpstr>
      <vt:lpstr>Co-efficient of Variation (CV) vs. Standard Deviation </vt:lpstr>
      <vt:lpstr>Coefficient of Skewness </vt:lpstr>
      <vt:lpstr>Kurtosis</vt:lpstr>
      <vt:lpstr> Covariance and Correlation</vt:lpstr>
      <vt:lpstr>PowerPoint Presentation</vt:lpstr>
      <vt:lpstr>What are Exhaustive Events? </vt:lpstr>
      <vt:lpstr>Bayes’ Theorem</vt:lpstr>
      <vt:lpstr>Bayes’ Theorem</vt:lpstr>
      <vt:lpstr>Bayes’ Theorem-With 2 A Cases-Cat Allergy-we have two possible cases for "A", such as Pass/Fail (or Yes/No etc)</vt:lpstr>
      <vt:lpstr>Bayes’ Theorem-With 2 A Cases-Cat Allergy</vt:lpstr>
      <vt:lpstr>Bayes’ Theorem-With 3 or More A Cases</vt:lpstr>
      <vt:lpstr>Bayes’ Theorem-With 3 or More A Cases</vt:lpstr>
      <vt:lpstr>Difference between Mean and Expected Value</vt:lpstr>
      <vt:lpstr>Random Variable</vt:lpstr>
      <vt:lpstr>Example of a Random Variable</vt:lpstr>
      <vt:lpstr>Discrete and Continuous Random Variable</vt:lpstr>
      <vt:lpstr>Mean and Variance of Bernoulli Distribution</vt:lpstr>
      <vt:lpstr>Bernoulli Distribution Graph</vt:lpstr>
      <vt:lpstr>Binomial Probability</vt:lpstr>
      <vt:lpstr>Binomial Probability Example</vt:lpstr>
      <vt:lpstr>Binomial Probability Mean and variance</vt:lpstr>
      <vt:lpstr>Poisson Probability Distribution</vt:lpstr>
      <vt:lpstr>Poisson Probability Distribution</vt:lpstr>
      <vt:lpstr>Poisson Probability Distribution-Example</vt:lpstr>
      <vt:lpstr>Poisson Probability Distribution-Mean and Variance</vt:lpstr>
      <vt:lpstr>Continuous Probability Distribution</vt:lpstr>
      <vt:lpstr>Continuous Uniform Probability Distributions:</vt:lpstr>
      <vt:lpstr>Uniform Probability Distributions:</vt:lpstr>
      <vt:lpstr>Properties of Uniform Probability Distributions</vt:lpstr>
      <vt:lpstr>Uniform Probability Distributions: Example</vt:lpstr>
      <vt:lpstr>Sampling</vt:lpstr>
      <vt:lpstr>Probability Sampling</vt:lpstr>
      <vt:lpstr>Probability Sampling</vt:lpstr>
      <vt:lpstr>Non-Probability Sampling Methods</vt:lpstr>
      <vt:lpstr>Non-Probability Sampling Methods</vt:lpstr>
      <vt:lpstr>Parameter vs Statistic</vt:lpstr>
      <vt:lpstr>Standard Deviation vs Standard Error</vt:lpstr>
      <vt:lpstr>Simple and Composite Hypothesis</vt:lpstr>
      <vt:lpstr>Types of Errors-Type I and Type II Error</vt:lpstr>
      <vt:lpstr>Critical Region</vt:lpstr>
      <vt:lpstr>Test Statistic</vt:lpstr>
      <vt:lpstr>Level of Significance</vt:lpstr>
      <vt:lpstr>Level of Significance</vt:lpstr>
      <vt:lpstr>Testing for Mean</vt:lpstr>
      <vt:lpstr>Testing for Mean</vt:lpstr>
      <vt:lpstr>PowerPoint Presentation</vt:lpstr>
      <vt:lpstr>PowerPoint Presentation</vt:lpstr>
      <vt:lpstr>PowerPoint Presentation</vt:lpstr>
      <vt:lpstr>Why does t-distribution have (n-1) degree of freedom?</vt:lpstr>
      <vt:lpstr>Testing for Mean</vt:lpstr>
      <vt:lpstr>Chi-Square test of independence</vt:lpstr>
      <vt:lpstr>Chi-Square test of independence</vt:lpstr>
      <vt:lpstr>Chi-Square test of independence</vt:lpstr>
      <vt:lpstr>Chi-Square test of independence</vt:lpstr>
      <vt:lpstr>Chi-Square test of independence</vt:lpstr>
      <vt:lpstr>Chi-Square test of independence</vt:lpstr>
      <vt:lpstr>Chi-Square test of independence</vt:lpstr>
      <vt:lpstr>Chi-Square test of independence</vt:lpstr>
      <vt:lpstr>Chi-Square test of independence</vt:lpstr>
      <vt:lpstr>Chi-Square test of independence</vt:lpstr>
      <vt:lpstr>Chi-Square Goodness of Fit Test</vt:lpstr>
      <vt:lpstr>Chi-Square Goodness of Fit Test</vt:lpstr>
      <vt:lpstr>Chi-Square Goodness of Fit Test</vt:lpstr>
      <vt:lpstr>Chi-Square Goodness of Fit Test</vt:lpstr>
      <vt:lpstr>Chi-Square Goodness of Fit Test</vt:lpstr>
      <vt:lpstr>Chi-Square Goodness of Fit Test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dc:title>
  <dc:creator>Sumit Kaushik</dc:creator>
  <cp:lastModifiedBy>Sumit Kaushik</cp:lastModifiedBy>
  <cp:revision>70</cp:revision>
  <dcterms:created xsi:type="dcterms:W3CDTF">2023-08-20T02:49:01Z</dcterms:created>
  <dcterms:modified xsi:type="dcterms:W3CDTF">2023-08-25T06:24:15Z</dcterms:modified>
</cp:coreProperties>
</file>